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9DA2A8-930C-490B-A809-A1F1D6ECEC0A}" type="datetimeFigureOut">
              <a:rPr lang="id-ID" smtClean="0"/>
              <a:pPr/>
              <a:t>29/10/2016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410C9E-DE8C-4F92-AAC6-134A010730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DA2A8-930C-490B-A809-A1F1D6ECEC0A}" type="datetimeFigureOut">
              <a:rPr lang="id-ID" smtClean="0"/>
              <a:pPr/>
              <a:t>29/10/2016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10C9E-DE8C-4F92-AAC6-134A010730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DA2A8-930C-490B-A809-A1F1D6ECEC0A}" type="datetimeFigureOut">
              <a:rPr lang="id-ID" smtClean="0"/>
              <a:pPr/>
              <a:t>29/10/2016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10C9E-DE8C-4F92-AAC6-134A010730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DA2A8-930C-490B-A809-A1F1D6ECEC0A}" type="datetimeFigureOut">
              <a:rPr lang="id-ID" smtClean="0"/>
              <a:pPr/>
              <a:t>29/10/2016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10C9E-DE8C-4F92-AAC6-134A010730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DA2A8-930C-490B-A809-A1F1D6ECEC0A}" type="datetimeFigureOut">
              <a:rPr lang="id-ID" smtClean="0"/>
              <a:pPr/>
              <a:t>29/10/2016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10C9E-DE8C-4F92-AAC6-134A010730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DA2A8-930C-490B-A809-A1F1D6ECEC0A}" type="datetimeFigureOut">
              <a:rPr lang="id-ID" smtClean="0"/>
              <a:pPr/>
              <a:t>29/10/2016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10C9E-DE8C-4F92-AAC6-134A010730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DA2A8-930C-490B-A809-A1F1D6ECEC0A}" type="datetimeFigureOut">
              <a:rPr lang="id-ID" smtClean="0"/>
              <a:pPr/>
              <a:t>29/10/2016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10C9E-DE8C-4F92-AAC6-134A010730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DA2A8-930C-490B-A809-A1F1D6ECEC0A}" type="datetimeFigureOut">
              <a:rPr lang="id-ID" smtClean="0"/>
              <a:pPr/>
              <a:t>29/10/2016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10C9E-DE8C-4F92-AAC6-134A010730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DA2A8-930C-490B-A809-A1F1D6ECEC0A}" type="datetimeFigureOut">
              <a:rPr lang="id-ID" smtClean="0"/>
              <a:pPr/>
              <a:t>29/10/2016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10C9E-DE8C-4F92-AAC6-134A010730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69DA2A8-930C-490B-A809-A1F1D6ECEC0A}" type="datetimeFigureOut">
              <a:rPr lang="id-ID" smtClean="0"/>
              <a:pPr/>
              <a:t>29/10/2016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10C9E-DE8C-4F92-AAC6-134A010730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9DA2A8-930C-490B-A809-A1F1D6ECEC0A}" type="datetimeFigureOut">
              <a:rPr lang="id-ID" smtClean="0"/>
              <a:pPr/>
              <a:t>29/10/2016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410C9E-DE8C-4F92-AAC6-134A010730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69DA2A8-930C-490B-A809-A1F1D6ECEC0A}" type="datetimeFigureOut">
              <a:rPr lang="id-ID" smtClean="0"/>
              <a:pPr/>
              <a:t>29/10/2016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410C9E-DE8C-4F92-AAC6-134A010730A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sz="3200" dirty="0" smtClean="0"/>
              <a:t>PENGHITUNGAN </a:t>
            </a:r>
            <a:br>
              <a:rPr lang="id-ID" sz="3200" dirty="0" smtClean="0"/>
            </a:br>
            <a:r>
              <a:rPr lang="id-ID" sz="3200" i="1" dirty="0" smtClean="0"/>
              <a:t>ACTIVITY BASED COSTING (ABC)</a:t>
            </a:r>
            <a:r>
              <a:rPr lang="id-ID" sz="3200" dirty="0" smtClean="0"/>
              <a:t> </a:t>
            </a:r>
            <a:br>
              <a:rPr lang="id-ID" sz="3200" dirty="0" smtClean="0"/>
            </a:br>
            <a:r>
              <a:rPr lang="id-ID" sz="3200" dirty="0" smtClean="0"/>
              <a:t>DAN </a:t>
            </a:r>
            <a:br>
              <a:rPr lang="id-ID" sz="3200" dirty="0" smtClean="0"/>
            </a:br>
            <a:r>
              <a:rPr lang="id-ID" sz="3200" i="1" dirty="0" smtClean="0"/>
              <a:t>ACTIVITY BASED MANAGEMEN (ABM)</a:t>
            </a:r>
            <a:endParaRPr lang="id-ID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01504"/>
            <a:ext cx="7772400" cy="1199704"/>
          </a:xfrm>
        </p:spPr>
        <p:txBody>
          <a:bodyPr>
            <a:normAutofit lnSpcReduction="10000"/>
          </a:bodyPr>
          <a:lstStyle/>
          <a:p>
            <a:r>
              <a:rPr lang="id-ID" sz="2400" dirty="0" smtClean="0"/>
              <a:t>HARIRI, SE., M.Ak</a:t>
            </a:r>
          </a:p>
          <a:p>
            <a:r>
              <a:rPr lang="id-ID" sz="2400" dirty="0" smtClean="0"/>
              <a:t>Universitas Islam Malang</a:t>
            </a:r>
          </a:p>
          <a:p>
            <a:r>
              <a:rPr lang="id-ID" sz="2400" dirty="0" smtClean="0"/>
              <a:t>2016</a:t>
            </a:r>
            <a:endParaRPr lang="id-ID" sz="2400" dirty="0"/>
          </a:p>
        </p:txBody>
      </p:sp>
      <p:sp>
        <p:nvSpPr>
          <p:cNvPr id="4" name="Oval 3"/>
          <p:cNvSpPr/>
          <p:nvPr/>
        </p:nvSpPr>
        <p:spPr>
          <a:xfrm>
            <a:off x="611560" y="476672"/>
            <a:ext cx="180020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Pert 7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854948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id-ID" i="1" dirty="0" smtClean="0"/>
              <a:t>Lanjutan...</a:t>
            </a:r>
          </a:p>
          <a:p>
            <a:pPr marL="109728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4512503"/>
              </p:ext>
            </p:extLst>
          </p:nvPr>
        </p:nvGraphicFramePr>
        <p:xfrm>
          <a:off x="395536" y="2204864"/>
          <a:ext cx="8424936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296144"/>
                <a:gridCol w="1296144"/>
                <a:gridCol w="1080120"/>
                <a:gridCol w="1296144"/>
                <a:gridCol w="1152128"/>
              </a:tblGrid>
              <a:tr h="370840">
                <a:tc rowSpan="2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60.000</a:t>
                      </a:r>
                    </a:p>
                    <a:p>
                      <a:pPr algn="ctr"/>
                      <a:r>
                        <a:rPr lang="id-ID" sz="1200" dirty="0" smtClean="0"/>
                        <a:t>Lensa</a:t>
                      </a:r>
                      <a:r>
                        <a:rPr lang="id-ID" sz="1200" baseline="0" dirty="0" smtClean="0"/>
                        <a:t> Biasa (S3)</a:t>
                      </a:r>
                      <a:endParaRPr lang="id-ID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15.000</a:t>
                      </a:r>
                    </a:p>
                    <a:p>
                      <a:pPr algn="ctr"/>
                      <a:r>
                        <a:rPr lang="id-ID" sz="1200" dirty="0" smtClean="0"/>
                        <a:t>Lensa Canggih</a:t>
                      </a:r>
                      <a:r>
                        <a:rPr lang="id-ID" sz="1200" baseline="0" dirty="0" smtClean="0"/>
                        <a:t> (CL5)</a:t>
                      </a:r>
                      <a:endParaRPr lang="id-ID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id-ID" sz="1200" dirty="0" smtClean="0"/>
                    </a:p>
                    <a:p>
                      <a:pPr algn="ctr"/>
                      <a:r>
                        <a:rPr lang="id-ID" sz="1200" dirty="0" smtClean="0"/>
                        <a:t>Total</a:t>
                      </a:r>
                    </a:p>
                    <a:p>
                      <a:pPr algn="ctr"/>
                      <a:r>
                        <a:rPr lang="id-ID" sz="1200" dirty="0" smtClean="0"/>
                        <a:t>(5)=(1)</a:t>
                      </a:r>
                      <a:r>
                        <a:rPr lang="id-ID" sz="1200" baseline="0" dirty="0" smtClean="0"/>
                        <a:t> + (3)</a:t>
                      </a:r>
                      <a:endParaRPr lang="id-ID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Total</a:t>
                      </a:r>
                    </a:p>
                    <a:p>
                      <a:pPr algn="ctr"/>
                      <a:r>
                        <a:rPr lang="id-ID" sz="1200" dirty="0" smtClean="0"/>
                        <a:t>(1)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Per unit</a:t>
                      </a:r>
                    </a:p>
                    <a:p>
                      <a:pPr algn="ctr"/>
                      <a:r>
                        <a:rPr lang="id-ID" sz="1100" dirty="0" smtClean="0"/>
                        <a:t>(2)=(1)÷60.000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Total</a:t>
                      </a:r>
                    </a:p>
                    <a:p>
                      <a:pPr algn="ctr"/>
                      <a:r>
                        <a:rPr lang="id-ID" sz="1200" dirty="0" smtClean="0"/>
                        <a:t>(3)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Per unit</a:t>
                      </a:r>
                    </a:p>
                    <a:p>
                      <a:pPr algn="ctr"/>
                      <a:r>
                        <a:rPr lang="id-ID" sz="1100" dirty="0" smtClean="0"/>
                        <a:t>(4)=(3)÷15.000</a:t>
                      </a:r>
                      <a:endParaRPr lang="id-ID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Pendapatan</a:t>
                      </a:r>
                      <a:r>
                        <a:rPr lang="id-ID" sz="1200" baseline="0" dirty="0" smtClean="0"/>
                        <a:t> </a:t>
                      </a:r>
                      <a:endParaRPr lang="id-ID" sz="1200" dirty="0" smtClean="0"/>
                    </a:p>
                    <a:p>
                      <a:r>
                        <a:rPr lang="id-ID" sz="1200" dirty="0" smtClean="0"/>
                        <a:t>Biaya </a:t>
                      </a:r>
                    </a:p>
                    <a:p>
                      <a:endParaRPr lang="id-ID" sz="1200" dirty="0" smtClean="0"/>
                    </a:p>
                    <a:p>
                      <a:r>
                        <a:rPr lang="id-ID" sz="1200" dirty="0" smtClean="0"/>
                        <a:t>Pendapatan</a:t>
                      </a:r>
                      <a:r>
                        <a:rPr lang="id-ID" sz="1200" baseline="0" dirty="0" smtClean="0"/>
                        <a:t> dari operasi</a:t>
                      </a:r>
                      <a:endParaRPr lang="id-ID" sz="1200" dirty="0" smtClean="0"/>
                    </a:p>
                    <a:p>
                      <a:endParaRPr lang="id-ID" sz="1200" baseline="0" dirty="0" smtClean="0"/>
                    </a:p>
                    <a:p>
                      <a:r>
                        <a:rPr lang="id-ID" sz="1200" baseline="0" dirty="0" smtClean="0"/>
                        <a:t>Pendapatan dari operasi ÷ Pendapatan</a:t>
                      </a:r>
                    </a:p>
                    <a:p>
                      <a:endParaRPr lang="id-ID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3.780.000</a:t>
                      </a:r>
                    </a:p>
                    <a:p>
                      <a:pPr algn="r"/>
                      <a:r>
                        <a:rPr lang="id-ID" sz="1200" dirty="0" smtClean="0"/>
                        <a:t>3.525.000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255.000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63,00</a:t>
                      </a:r>
                    </a:p>
                    <a:p>
                      <a:pPr algn="r"/>
                      <a:r>
                        <a:rPr lang="id-ID" sz="1200" dirty="0" smtClean="0"/>
                        <a:t>58,75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4,25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6,75%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2.055.000</a:t>
                      </a:r>
                    </a:p>
                    <a:p>
                      <a:pPr algn="r"/>
                      <a:r>
                        <a:rPr lang="id-ID" sz="1200" dirty="0" smtClean="0"/>
                        <a:t>1.455.000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600.000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137,00</a:t>
                      </a:r>
                    </a:p>
                    <a:p>
                      <a:pPr algn="r"/>
                      <a:r>
                        <a:rPr lang="id-ID" sz="1200" dirty="0" smtClean="0"/>
                        <a:t>97,00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40,00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29,20%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5.835.000</a:t>
                      </a:r>
                    </a:p>
                    <a:p>
                      <a:pPr algn="r"/>
                      <a:r>
                        <a:rPr lang="id-ID" sz="1200" dirty="0" smtClean="0"/>
                        <a:t>4.980.000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855.000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49312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id-ID" dirty="0" smtClean="0"/>
              <a:t>Berikut data penyetelan untuk lensa biasa dan lensa canggih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Penghitungan ABC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88098076"/>
              </p:ext>
            </p:extLst>
          </p:nvPr>
        </p:nvGraphicFramePr>
        <p:xfrm>
          <a:off x="395536" y="2687320"/>
          <a:ext cx="835293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512168"/>
                <a:gridCol w="2232249"/>
                <a:gridCol w="1392155"/>
                <a:gridCol w="1392155"/>
                <a:gridCol w="1392155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Lensa biasa S3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Lensa canggih CL5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Total 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1.</a:t>
                      </a:r>
                    </a:p>
                    <a:p>
                      <a:endParaRPr lang="id-ID" sz="1200" dirty="0" smtClean="0"/>
                    </a:p>
                    <a:p>
                      <a:endParaRPr lang="id-ID" sz="1200" dirty="0" smtClean="0"/>
                    </a:p>
                    <a:p>
                      <a:r>
                        <a:rPr lang="id-ID" sz="1200" dirty="0" smtClean="0"/>
                        <a:t>2.</a:t>
                      </a:r>
                    </a:p>
                    <a:p>
                      <a:endParaRPr lang="id-ID" sz="1200" dirty="0" smtClean="0"/>
                    </a:p>
                    <a:p>
                      <a:endParaRPr lang="id-ID" sz="1200" dirty="0" smtClean="0"/>
                    </a:p>
                    <a:p>
                      <a:r>
                        <a:rPr lang="id-ID" sz="1200" dirty="0" smtClean="0"/>
                        <a:t>3.</a:t>
                      </a:r>
                    </a:p>
                    <a:p>
                      <a:endParaRPr lang="id-ID" sz="1200" dirty="0" smtClean="0"/>
                    </a:p>
                    <a:p>
                      <a:r>
                        <a:rPr lang="id-ID" sz="1200" dirty="0" smtClean="0"/>
                        <a:t>4.</a:t>
                      </a:r>
                    </a:p>
                    <a:p>
                      <a:endParaRPr lang="id-ID" sz="1200" dirty="0" smtClean="0"/>
                    </a:p>
                    <a:p>
                      <a:r>
                        <a:rPr lang="id-ID" sz="1200" dirty="0" smtClean="0"/>
                        <a:t>5.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200" dirty="0" smtClean="0"/>
                    </a:p>
                    <a:p>
                      <a:endParaRPr lang="id-ID" sz="1200" dirty="0" smtClean="0"/>
                    </a:p>
                    <a:p>
                      <a:endParaRPr lang="id-ID" sz="1200" dirty="0" smtClean="0"/>
                    </a:p>
                    <a:p>
                      <a:endParaRPr lang="id-ID" sz="1200" dirty="0" smtClean="0"/>
                    </a:p>
                    <a:p>
                      <a:endParaRPr lang="id-ID" sz="1200" dirty="0" smtClean="0"/>
                    </a:p>
                    <a:p>
                      <a:endParaRPr lang="id-ID" sz="1200" dirty="0" smtClean="0"/>
                    </a:p>
                    <a:p>
                      <a:r>
                        <a:rPr lang="id-ID" sz="1200" dirty="0" smtClean="0"/>
                        <a:t>= (1) ÷ (2)</a:t>
                      </a:r>
                    </a:p>
                    <a:p>
                      <a:endParaRPr lang="id-ID" sz="1200" dirty="0" smtClean="0"/>
                    </a:p>
                    <a:p>
                      <a:endParaRPr lang="id-ID" sz="1200" dirty="0" smtClean="0"/>
                    </a:p>
                    <a:p>
                      <a:endParaRPr lang="id-ID" sz="1200" dirty="0" smtClean="0"/>
                    </a:p>
                    <a:p>
                      <a:r>
                        <a:rPr lang="id-ID" sz="1200" dirty="0" smtClean="0"/>
                        <a:t>= (3) x (4)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Jumlah total lensa</a:t>
                      </a:r>
                      <a:r>
                        <a:rPr lang="id-ID" sz="1200" baseline="0" dirty="0" smtClean="0"/>
                        <a:t> yang diproduksi</a:t>
                      </a:r>
                    </a:p>
                    <a:p>
                      <a:endParaRPr lang="id-ID" sz="1200" baseline="0" dirty="0" smtClean="0"/>
                    </a:p>
                    <a:p>
                      <a:r>
                        <a:rPr lang="id-ID" sz="1200" baseline="0" dirty="0" smtClean="0"/>
                        <a:t>Jumlah lensa yang diproduksi per kelompok</a:t>
                      </a:r>
                    </a:p>
                    <a:p>
                      <a:endParaRPr lang="id-ID" sz="1200" baseline="0" dirty="0" smtClean="0"/>
                    </a:p>
                    <a:p>
                      <a:r>
                        <a:rPr lang="id-ID" sz="1200" baseline="0" dirty="0" smtClean="0"/>
                        <a:t>Jumlah kelompok produksi</a:t>
                      </a:r>
                    </a:p>
                    <a:p>
                      <a:endParaRPr lang="id-ID" sz="1200" baseline="0" dirty="0" smtClean="0"/>
                    </a:p>
                    <a:p>
                      <a:r>
                        <a:rPr lang="id-ID" sz="1200" baseline="0" dirty="0" smtClean="0"/>
                        <a:t>Waktu penyetelan per kelompok</a:t>
                      </a:r>
                    </a:p>
                    <a:p>
                      <a:r>
                        <a:rPr lang="id-ID" sz="1200" baseline="0" dirty="0" smtClean="0"/>
                        <a:t>Total jam penyetelan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60.000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240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250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2 jam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500 jam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15.000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50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300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5</a:t>
                      </a:r>
                      <a:r>
                        <a:rPr lang="id-ID" sz="1200" baseline="0" dirty="0" smtClean="0"/>
                        <a:t> jam</a:t>
                      </a:r>
                    </a:p>
                    <a:p>
                      <a:pPr algn="r"/>
                      <a:endParaRPr lang="id-ID" sz="1200" baseline="0" dirty="0" smtClean="0"/>
                    </a:p>
                    <a:p>
                      <a:pPr algn="r"/>
                      <a:r>
                        <a:rPr lang="id-ID" sz="1200" baseline="0" dirty="0" smtClean="0"/>
                        <a:t>1.500 jam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2.000</a:t>
                      </a:r>
                      <a:r>
                        <a:rPr lang="id-ID" sz="1200" baseline="0" dirty="0" smtClean="0"/>
                        <a:t> jam</a:t>
                      </a:r>
                      <a:endParaRPr lang="id-ID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35242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Berdasarkan perhitungan Plastim, total biaya penyetelan adalah sejumlah $300.000</a:t>
            </a:r>
          </a:p>
          <a:p>
            <a:r>
              <a:rPr lang="id-ID" dirty="0" smtClean="0"/>
              <a:t>Biaya penyetelan per jam tenaga kerja langsug adalah $7,54717 ($300.000 ÷ 39.750)</a:t>
            </a:r>
          </a:p>
          <a:p>
            <a:r>
              <a:rPr lang="id-ID" dirty="0" smtClean="0"/>
              <a:t>Biaya penyetelan per jam penyetelan aadalah $4.150 ($300.000 ÷ 2.000 jam penyetelan)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694674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54482670"/>
              </p:ext>
            </p:extLst>
          </p:nvPr>
        </p:nvGraphicFramePr>
        <p:xfrm>
          <a:off x="457200" y="1967240"/>
          <a:ext cx="822960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776"/>
                <a:gridCol w="1440160"/>
                <a:gridCol w="1512168"/>
                <a:gridCol w="1378496"/>
              </a:tblGrid>
              <a:tr h="370840"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lensa</a:t>
                      </a:r>
                      <a:r>
                        <a:rPr lang="id-ID" sz="1400" baseline="0" dirty="0" smtClean="0"/>
                        <a:t> biasa S3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Lensa canggih CL5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Total 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Biaya yang dialokasikan menggunakan</a:t>
                      </a:r>
                      <a:r>
                        <a:rPr lang="id-ID" sz="1400" baseline="0" dirty="0" smtClean="0"/>
                        <a:t> jam kerja tenaga kerja langsung: $7,54717 x 30.000; $7,54717 x 9.750</a:t>
                      </a:r>
                    </a:p>
                    <a:p>
                      <a:endParaRPr lang="id-ID" sz="1400" baseline="0" dirty="0" smtClean="0"/>
                    </a:p>
                    <a:p>
                      <a:r>
                        <a:rPr lang="id-ID" sz="1400" baseline="0" dirty="0" smtClean="0"/>
                        <a:t>Biaya yang dialokasikan menggunakan jam penyetelan: $150 x 500;$150 x 1.500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/>
                    </a:p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226.145</a:t>
                      </a:r>
                    </a:p>
                    <a:p>
                      <a:pPr algn="r"/>
                      <a:endParaRPr lang="id-ID" sz="1400" dirty="0" smtClean="0"/>
                    </a:p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75.000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/>
                    </a:p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73.585</a:t>
                      </a:r>
                    </a:p>
                    <a:p>
                      <a:pPr algn="r"/>
                      <a:endParaRPr lang="id-ID" sz="1400" dirty="0" smtClean="0"/>
                    </a:p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225.000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/>
                    </a:p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300.000</a:t>
                      </a:r>
                    </a:p>
                    <a:p>
                      <a:pPr algn="r"/>
                      <a:endParaRPr lang="id-ID" sz="1400" dirty="0" smtClean="0"/>
                    </a:p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300.000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568183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Langkah 1</a:t>
            </a:r>
          </a:p>
          <a:p>
            <a:pPr marL="109728" indent="0">
              <a:buNone/>
            </a:pPr>
            <a:r>
              <a:rPr lang="id-ID" dirty="0" smtClean="0"/>
              <a:t>Objek biayanya adalah lensa S3 dan lensa CL5</a:t>
            </a:r>
          </a:p>
          <a:p>
            <a:r>
              <a:rPr lang="id-ID" dirty="0" smtClean="0"/>
              <a:t>Langkah 2</a:t>
            </a:r>
          </a:p>
          <a:p>
            <a:pPr marL="109728" indent="0">
              <a:buNone/>
            </a:pPr>
            <a:r>
              <a:rPr lang="id-ID" dirty="0" smtClean="0"/>
              <a:t>Plastim menentukan biaya langsung: biaya bahan baku langsung, biaya tenaga kerja langsung, dan biaya pembersihan dan perawatan percetakan.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Penerapan ABC di Plastim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974299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Biaya langsung pada Plastim</a:t>
            </a:r>
          </a:p>
          <a:p>
            <a:pPr marL="109728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40164655"/>
              </p:ext>
            </p:extLst>
          </p:nvPr>
        </p:nvGraphicFramePr>
        <p:xfrm>
          <a:off x="251520" y="2172464"/>
          <a:ext cx="8640961" cy="2450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152128"/>
                <a:gridCol w="1080120"/>
                <a:gridCol w="1296144"/>
                <a:gridCol w="1008112"/>
                <a:gridCol w="1224136"/>
                <a:gridCol w="108012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Keterangan </a:t>
                      </a:r>
                      <a:endParaRPr lang="id-ID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Kategori Hirarki Biaya</a:t>
                      </a:r>
                      <a:endParaRPr lang="id-ID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60.000 Lensa</a:t>
                      </a:r>
                      <a:r>
                        <a:rPr lang="id-ID" sz="1200" baseline="0" dirty="0" smtClean="0"/>
                        <a:t> S3</a:t>
                      </a:r>
                      <a:endParaRPr lang="id-ID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15.000 Lensa CL5</a:t>
                      </a:r>
                      <a:endParaRPr lang="id-ID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Total </a:t>
                      </a:r>
                    </a:p>
                    <a:p>
                      <a:pPr algn="ctr"/>
                      <a:r>
                        <a:rPr lang="id-ID" sz="1200" dirty="0" smtClean="0"/>
                        <a:t>(5)=(1)+(3)</a:t>
                      </a:r>
                      <a:endParaRPr lang="id-ID" sz="1200" dirty="0"/>
                    </a:p>
                  </a:txBody>
                  <a:tcPr/>
                </a:tc>
              </a:tr>
              <a:tr h="525656">
                <a:tc vMerge="1">
                  <a:txBody>
                    <a:bodyPr/>
                    <a:lstStyle/>
                    <a:p>
                      <a:endParaRPr lang="id-ID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Total </a:t>
                      </a:r>
                    </a:p>
                    <a:p>
                      <a:pPr algn="ctr"/>
                      <a:r>
                        <a:rPr lang="id-ID" sz="1200" dirty="0" smtClean="0"/>
                        <a:t>(1)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Per unit</a:t>
                      </a:r>
                    </a:p>
                    <a:p>
                      <a:pPr algn="ctr"/>
                      <a:r>
                        <a:rPr lang="id-ID" sz="1000" dirty="0" smtClean="0"/>
                        <a:t>(2)=(1)÷60.000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Total </a:t>
                      </a:r>
                    </a:p>
                    <a:p>
                      <a:pPr algn="ctr"/>
                      <a:r>
                        <a:rPr lang="id-ID" sz="1200" dirty="0" smtClean="0"/>
                        <a:t>(3)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Per unit</a:t>
                      </a:r>
                    </a:p>
                    <a:p>
                      <a:pPr algn="ctr"/>
                      <a:r>
                        <a:rPr lang="id-ID" sz="1000" dirty="0" smtClean="0"/>
                        <a:t>(4)=(3)÷15.000</a:t>
                      </a:r>
                      <a:endParaRPr lang="id-ID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B.</a:t>
                      </a:r>
                      <a:r>
                        <a:rPr lang="id-ID" sz="1200" baseline="0" dirty="0" smtClean="0"/>
                        <a:t> Bahan baku langsung</a:t>
                      </a:r>
                    </a:p>
                    <a:p>
                      <a:r>
                        <a:rPr lang="id-ID" sz="1200" baseline="0" dirty="0" smtClean="0"/>
                        <a:t>B. Tenaga kerja langsung</a:t>
                      </a:r>
                    </a:p>
                    <a:p>
                      <a:r>
                        <a:rPr lang="id-ID" sz="1200" baseline="0" dirty="0" smtClean="0"/>
                        <a:t>B. Pembersihan dan perawatan cetakan</a:t>
                      </a:r>
                    </a:p>
                    <a:p>
                      <a:endParaRPr lang="id-ID" sz="1200" baseline="0" dirty="0" smtClean="0"/>
                    </a:p>
                    <a:p>
                      <a:r>
                        <a:rPr lang="id-ID" sz="1200" baseline="0" dirty="0" smtClean="0"/>
                        <a:t>Total biaya langsung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Tingkat unit produksi</a:t>
                      </a:r>
                    </a:p>
                    <a:p>
                      <a:r>
                        <a:rPr lang="id-ID" sz="1200" dirty="0" smtClean="0"/>
                        <a:t>Tingkat unit produksi</a:t>
                      </a:r>
                    </a:p>
                    <a:p>
                      <a:r>
                        <a:rPr lang="id-ID" sz="1200" dirty="0" smtClean="0"/>
                        <a:t>Kelompok produksi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1.125.000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600.000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120.000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1.845.000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18,75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10,00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2,00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30,75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675.000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195.000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150.000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1.020.000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45,00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13,00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10,00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58,00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1.800.000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795.000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270.000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2.865.000</a:t>
                      </a:r>
                      <a:endParaRPr lang="id-ID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14680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Langkah 3</a:t>
            </a:r>
          </a:p>
          <a:p>
            <a:pPr marL="109728" indent="0">
              <a:buNone/>
            </a:pPr>
            <a:r>
              <a:rPr lang="id-ID" dirty="0" smtClean="0"/>
              <a:t>Plastim menentukan enam aktivitas: perancangan, penyetelan mesin cetak, operasi manufaktur, pengaturan pengiriman, disribusi, dan administrasi.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805750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/>
          <a:lstStyle/>
          <a:p>
            <a:pPr marL="109728" indent="0">
              <a:buNone/>
            </a:pPr>
            <a:r>
              <a:rPr lang="id-ID" sz="1600" dirty="0" smtClean="0"/>
              <a:t>Tingkat biaya aktivitas untuk kelompok biaya tidak langsung</a:t>
            </a:r>
          </a:p>
          <a:p>
            <a:pPr marL="109728" indent="0">
              <a:buNone/>
            </a:pPr>
            <a:endParaRPr lang="id-ID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91697365"/>
              </p:ext>
            </p:extLst>
          </p:nvPr>
        </p:nvGraphicFramePr>
        <p:xfrm>
          <a:off x="251520" y="764704"/>
          <a:ext cx="8712966" cy="587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161"/>
                <a:gridCol w="1452161"/>
                <a:gridCol w="1200134"/>
                <a:gridCol w="1296144"/>
                <a:gridCol w="1584176"/>
                <a:gridCol w="172819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Aktivitas</a:t>
                      </a:r>
                      <a:r>
                        <a:rPr lang="id-ID" sz="1100" baseline="0" dirty="0" smtClean="0"/>
                        <a:t> </a:t>
                      </a:r>
                    </a:p>
                    <a:p>
                      <a:pPr algn="ctr"/>
                      <a:endParaRPr lang="id-ID" sz="1100" baseline="0" dirty="0" smtClean="0"/>
                    </a:p>
                    <a:p>
                      <a:pPr algn="ctr"/>
                      <a:endParaRPr lang="id-ID" sz="1100" baseline="0" dirty="0" smtClean="0"/>
                    </a:p>
                    <a:p>
                      <a:pPr algn="ctr"/>
                      <a:endParaRPr lang="id-ID" sz="1100" baseline="0" dirty="0" smtClean="0"/>
                    </a:p>
                    <a:p>
                      <a:pPr algn="ctr"/>
                      <a:r>
                        <a:rPr lang="id-ID" sz="1100" baseline="0" dirty="0" smtClean="0"/>
                        <a:t>(1)</a:t>
                      </a:r>
                      <a:endParaRPr lang="id-ID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Kategori Hirarki</a:t>
                      </a:r>
                      <a:r>
                        <a:rPr lang="id-ID" sz="1100" baseline="0" dirty="0" smtClean="0"/>
                        <a:t> Biaya </a:t>
                      </a:r>
                    </a:p>
                    <a:p>
                      <a:pPr algn="ctr"/>
                      <a:endParaRPr lang="id-ID" sz="1100" baseline="0" dirty="0" smtClean="0"/>
                    </a:p>
                    <a:p>
                      <a:pPr algn="ctr"/>
                      <a:endParaRPr lang="id-ID" sz="1100" baseline="0" dirty="0" smtClean="0"/>
                    </a:p>
                    <a:p>
                      <a:pPr algn="ctr"/>
                      <a:r>
                        <a:rPr lang="id-ID" sz="1100" baseline="0" dirty="0" smtClean="0"/>
                        <a:t>(2)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Langkah</a:t>
                      </a:r>
                      <a:r>
                        <a:rPr lang="id-ID" sz="1100" baseline="0" dirty="0" smtClean="0"/>
                        <a:t> 4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Langkah 3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Langkah 5</a:t>
                      </a:r>
                      <a:endParaRPr lang="id-ID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Penjelasan tentang dasar alokasi biaya pada sebab akibat</a:t>
                      </a:r>
                    </a:p>
                    <a:p>
                      <a:pPr algn="ctr"/>
                      <a:r>
                        <a:rPr lang="id-ID" sz="1100" dirty="0" smtClean="0"/>
                        <a:t>(6)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Total biaya</a:t>
                      </a:r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r>
                        <a:rPr lang="id-ID" sz="1100" dirty="0" smtClean="0"/>
                        <a:t>(3)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Kuantitas dasar alokasi biaya</a:t>
                      </a:r>
                    </a:p>
                    <a:p>
                      <a:pPr algn="ctr"/>
                      <a:r>
                        <a:rPr lang="id-ID" sz="1100" dirty="0" smtClean="0"/>
                        <a:t>(4)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Tarif alokasi biaya tidak langung</a:t>
                      </a:r>
                    </a:p>
                    <a:p>
                      <a:pPr algn="ctr"/>
                      <a:r>
                        <a:rPr lang="id-ID" sz="1100" dirty="0" smtClean="0"/>
                        <a:t>(5)=(3)÷(4)</a:t>
                      </a:r>
                      <a:endParaRPr lang="id-ID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Perencanaan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Pendukung produk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100" dirty="0" smtClean="0"/>
                        <a:t>450.000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100 bagian meter kuadrat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4.500 per bagian meter kuadrat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Cetakan canggih membutuhkan sumber</a:t>
                      </a:r>
                      <a:r>
                        <a:rPr lang="id-ID" sz="1100" baseline="0" dirty="0" smtClean="0"/>
                        <a:t> daya dari departemen perancangan yang lebih besar</a:t>
                      </a:r>
                      <a:r>
                        <a:rPr lang="id-ID" sz="1100" dirty="0" smtClean="0"/>
                        <a:t> </a:t>
                      </a:r>
                      <a:endParaRPr lang="id-ID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Penyetelan mesin cetak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Tingkat kelompok produksi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100" dirty="0" smtClean="0"/>
                        <a:t>300.000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2.000 jam penyetelan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150 per jam penyetelan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Biaya tidak langsung meningkat seiring peningkatan</a:t>
                      </a:r>
                      <a:r>
                        <a:rPr lang="id-ID" sz="1100" baseline="0" dirty="0" smtClean="0"/>
                        <a:t> jam penyetelan</a:t>
                      </a:r>
                      <a:endParaRPr lang="id-ID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Operasi manufaktur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Tingkat unit produksi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100" dirty="0" smtClean="0"/>
                        <a:t>637.500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12.750 jam pemakaian</a:t>
                      </a:r>
                      <a:r>
                        <a:rPr lang="id-ID" sz="1100" baseline="0" dirty="0" smtClean="0"/>
                        <a:t> mesin cetak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50 per jam pemakaian mesin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Biaya tidak langsung mendukung mesin cetak otomatis</a:t>
                      </a:r>
                      <a:endParaRPr lang="id-ID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Pengaturan pengiriman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Tingkat kelompok produksi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100" dirty="0" smtClean="0"/>
                        <a:t>81.000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200 pengiriman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405 per pengiriman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Biaya pengiriman meningkat seiring dengan jumlah pengiriman</a:t>
                      </a:r>
                      <a:endParaRPr lang="id-ID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Distribusi</a:t>
                      </a:r>
                      <a:r>
                        <a:rPr lang="id-ID" sz="1100" baseline="0" dirty="0" smtClean="0"/>
                        <a:t> 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Tingkat unit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100" dirty="0" smtClean="0"/>
                        <a:t>391.500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67.500</a:t>
                      </a:r>
                      <a:r>
                        <a:rPr lang="id-ID" sz="1100" baseline="0" dirty="0" smtClean="0"/>
                        <a:t> meter kubik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5,8 per meter kubik pengiriman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Aktivitas distribusi meningkat seiring dgn</a:t>
                      </a:r>
                      <a:r>
                        <a:rPr lang="id-ID" sz="1100" baseline="0" dirty="0" smtClean="0"/>
                        <a:t> </a:t>
                      </a:r>
                      <a:r>
                        <a:rPr lang="id-ID" sz="1100" dirty="0" smtClean="0"/>
                        <a:t>pengiriman</a:t>
                      </a:r>
                      <a:endParaRPr lang="id-ID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Administrasi 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Pendukung</a:t>
                      </a:r>
                      <a:r>
                        <a:rPr lang="id-ID" sz="1100" baseline="0" dirty="0" smtClean="0"/>
                        <a:t> fasilitas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100" dirty="0" smtClean="0"/>
                        <a:t>255.000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39.750 jam kerja tenaga kerja langsung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6,4151 per jam kerja tenaga kerja langsung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Sumber daya Dep administrasi mendukung jam kerja TKL karena kebutuhan SD seiring</a:t>
                      </a:r>
                      <a:r>
                        <a:rPr lang="id-ID" sz="1100" baseline="0" dirty="0" smtClean="0"/>
                        <a:t> peningkatan jam kerja TKL</a:t>
                      </a:r>
                      <a:endParaRPr lang="id-ID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25614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/>
          <a:lstStyle/>
          <a:p>
            <a:r>
              <a:rPr lang="id-ID" dirty="0" smtClean="0"/>
              <a:t>Langkah 4</a:t>
            </a:r>
          </a:p>
          <a:p>
            <a:pPr>
              <a:buNone/>
            </a:pPr>
            <a:r>
              <a:rPr lang="id-ID" sz="1400" dirty="0" smtClean="0"/>
              <a:t>Penghitungan biaya produk pada perusahaan Plastim menggunakan ABC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357290" y="1142984"/>
            <a:ext cx="6143668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Kelompok biaya tidak langsung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428596" y="2000240"/>
            <a:ext cx="107157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dirty="0" smtClean="0"/>
              <a:t>Aktivitas Perencanaan</a:t>
            </a:r>
          </a:p>
          <a:p>
            <a:pPr algn="ctr"/>
            <a:r>
              <a:rPr lang="id-ID" sz="1000" dirty="0" smtClean="0"/>
              <a:t>450.000</a:t>
            </a:r>
            <a:endParaRPr lang="id-ID" sz="1000" dirty="0"/>
          </a:p>
        </p:txBody>
      </p:sp>
      <p:sp>
        <p:nvSpPr>
          <p:cNvPr id="6" name="Rectangle 5"/>
          <p:cNvSpPr/>
          <p:nvPr/>
        </p:nvSpPr>
        <p:spPr>
          <a:xfrm>
            <a:off x="1857356" y="2000240"/>
            <a:ext cx="107157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dirty="0" smtClean="0"/>
              <a:t>Aktivitas Penyetelan</a:t>
            </a:r>
          </a:p>
          <a:p>
            <a:pPr algn="ctr"/>
            <a:r>
              <a:rPr lang="id-ID" sz="1000" dirty="0" smtClean="0"/>
              <a:t>300.000</a:t>
            </a:r>
            <a:endParaRPr lang="id-ID" sz="1000" dirty="0"/>
          </a:p>
        </p:txBody>
      </p:sp>
      <p:sp>
        <p:nvSpPr>
          <p:cNvPr id="7" name="Rectangle 6"/>
          <p:cNvSpPr/>
          <p:nvPr/>
        </p:nvSpPr>
        <p:spPr>
          <a:xfrm>
            <a:off x="3286116" y="2000240"/>
            <a:ext cx="107157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dirty="0" smtClean="0"/>
              <a:t>Aktivitas operasi manufaktur </a:t>
            </a:r>
          </a:p>
          <a:p>
            <a:pPr algn="ctr"/>
            <a:r>
              <a:rPr lang="id-ID" sz="1000" dirty="0" smtClean="0"/>
              <a:t>637.000</a:t>
            </a:r>
            <a:endParaRPr lang="id-ID" sz="1000" dirty="0"/>
          </a:p>
        </p:txBody>
      </p:sp>
      <p:sp>
        <p:nvSpPr>
          <p:cNvPr id="8" name="Rectangle 7"/>
          <p:cNvSpPr/>
          <p:nvPr/>
        </p:nvSpPr>
        <p:spPr>
          <a:xfrm>
            <a:off x="4714876" y="2000240"/>
            <a:ext cx="107157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dirty="0" smtClean="0"/>
              <a:t>Aktivitas pengaturan pengiriman</a:t>
            </a:r>
          </a:p>
          <a:p>
            <a:pPr algn="ctr"/>
            <a:r>
              <a:rPr lang="id-ID" sz="1000" dirty="0" smtClean="0"/>
              <a:t>81.000</a:t>
            </a:r>
            <a:endParaRPr lang="id-ID" sz="1000" dirty="0"/>
          </a:p>
        </p:txBody>
      </p:sp>
      <p:sp>
        <p:nvSpPr>
          <p:cNvPr id="9" name="Rectangle 8"/>
          <p:cNvSpPr/>
          <p:nvPr/>
        </p:nvSpPr>
        <p:spPr>
          <a:xfrm>
            <a:off x="6143636" y="2000240"/>
            <a:ext cx="107157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dirty="0" smtClean="0"/>
              <a:t>Aktivitas distribusi</a:t>
            </a:r>
          </a:p>
          <a:p>
            <a:pPr algn="ctr"/>
            <a:r>
              <a:rPr lang="id-ID" sz="1000" dirty="0" smtClean="0"/>
              <a:t>391.500</a:t>
            </a:r>
            <a:endParaRPr lang="id-ID" sz="1000" dirty="0"/>
          </a:p>
        </p:txBody>
      </p:sp>
      <p:sp>
        <p:nvSpPr>
          <p:cNvPr id="10" name="Rectangle 9"/>
          <p:cNvSpPr/>
          <p:nvPr/>
        </p:nvSpPr>
        <p:spPr>
          <a:xfrm>
            <a:off x="7572396" y="2000240"/>
            <a:ext cx="107157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dirty="0" smtClean="0"/>
              <a:t>Aktivitas administrasi</a:t>
            </a:r>
          </a:p>
          <a:p>
            <a:pPr algn="ctr"/>
            <a:r>
              <a:rPr lang="id-ID" sz="1000" dirty="0" smtClean="0"/>
              <a:t>225.000 </a:t>
            </a:r>
            <a:endParaRPr lang="id-ID" sz="1000" dirty="0"/>
          </a:p>
        </p:txBody>
      </p:sp>
      <p:sp>
        <p:nvSpPr>
          <p:cNvPr id="11" name="Rectangle 10"/>
          <p:cNvSpPr/>
          <p:nvPr/>
        </p:nvSpPr>
        <p:spPr>
          <a:xfrm>
            <a:off x="7572396" y="3286124"/>
            <a:ext cx="107157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dirty="0" smtClean="0"/>
              <a:t>39.750 </a:t>
            </a:r>
          </a:p>
          <a:p>
            <a:pPr algn="ctr"/>
            <a:r>
              <a:rPr lang="id-ID" sz="1000" dirty="0" smtClean="0"/>
              <a:t>Jam kerja tenaga kerja langsung</a:t>
            </a:r>
            <a:endParaRPr lang="id-ID" sz="1000" dirty="0"/>
          </a:p>
        </p:txBody>
      </p:sp>
      <p:sp>
        <p:nvSpPr>
          <p:cNvPr id="12" name="Rectangle 11"/>
          <p:cNvSpPr/>
          <p:nvPr/>
        </p:nvSpPr>
        <p:spPr>
          <a:xfrm>
            <a:off x="6143636" y="3286124"/>
            <a:ext cx="107157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dirty="0" smtClean="0"/>
              <a:t>67.500 </a:t>
            </a:r>
          </a:p>
          <a:p>
            <a:pPr algn="ctr"/>
            <a:r>
              <a:rPr lang="id-ID" sz="1000" dirty="0" smtClean="0"/>
              <a:t>Pengiriman dalam ukuran meter kubik</a:t>
            </a:r>
            <a:endParaRPr lang="id-ID" sz="1000" dirty="0"/>
          </a:p>
        </p:txBody>
      </p:sp>
      <p:sp>
        <p:nvSpPr>
          <p:cNvPr id="13" name="Rectangle 12"/>
          <p:cNvSpPr/>
          <p:nvPr/>
        </p:nvSpPr>
        <p:spPr>
          <a:xfrm>
            <a:off x="4714876" y="3286124"/>
            <a:ext cx="107157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dirty="0" smtClean="0"/>
              <a:t>200 </a:t>
            </a:r>
          </a:p>
          <a:p>
            <a:pPr algn="ctr"/>
            <a:r>
              <a:rPr lang="id-ID" sz="1000" dirty="0" smtClean="0"/>
              <a:t>pengiriman</a:t>
            </a:r>
            <a:endParaRPr lang="id-ID" sz="1000" dirty="0"/>
          </a:p>
        </p:txBody>
      </p:sp>
      <p:sp>
        <p:nvSpPr>
          <p:cNvPr id="14" name="Rectangle 13"/>
          <p:cNvSpPr/>
          <p:nvPr/>
        </p:nvSpPr>
        <p:spPr>
          <a:xfrm>
            <a:off x="3286116" y="3286124"/>
            <a:ext cx="107157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dirty="0" smtClean="0"/>
              <a:t>12.750 </a:t>
            </a:r>
          </a:p>
          <a:p>
            <a:pPr algn="ctr"/>
            <a:r>
              <a:rPr lang="id-ID" sz="1000" dirty="0" smtClean="0"/>
              <a:t>Jam pemakaian mesin</a:t>
            </a:r>
            <a:endParaRPr lang="id-ID" sz="1000" dirty="0"/>
          </a:p>
        </p:txBody>
      </p:sp>
      <p:sp>
        <p:nvSpPr>
          <p:cNvPr id="15" name="Rectangle 14"/>
          <p:cNvSpPr/>
          <p:nvPr/>
        </p:nvSpPr>
        <p:spPr>
          <a:xfrm>
            <a:off x="1857356" y="3286124"/>
            <a:ext cx="107157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dirty="0" smtClean="0"/>
              <a:t>2.000</a:t>
            </a:r>
          </a:p>
          <a:p>
            <a:pPr algn="ctr"/>
            <a:r>
              <a:rPr lang="id-ID" sz="1000" dirty="0" smtClean="0"/>
              <a:t>Jam penyetelan</a:t>
            </a:r>
            <a:endParaRPr lang="id-ID" sz="1000" dirty="0"/>
          </a:p>
        </p:txBody>
      </p:sp>
      <p:sp>
        <p:nvSpPr>
          <p:cNvPr id="16" name="Rectangle 15"/>
          <p:cNvSpPr/>
          <p:nvPr/>
        </p:nvSpPr>
        <p:spPr>
          <a:xfrm>
            <a:off x="428596" y="3286124"/>
            <a:ext cx="107157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dirty="0" smtClean="0"/>
              <a:t>100</a:t>
            </a:r>
          </a:p>
          <a:p>
            <a:pPr algn="ctr"/>
            <a:r>
              <a:rPr lang="id-ID" sz="1000" dirty="0" smtClean="0"/>
              <a:t> bagian meter kuadrat</a:t>
            </a:r>
            <a:endParaRPr lang="id-ID" sz="1000" dirty="0"/>
          </a:p>
        </p:txBody>
      </p:sp>
      <p:sp>
        <p:nvSpPr>
          <p:cNvPr id="19" name="Rounded Rectangle 18"/>
          <p:cNvSpPr/>
          <p:nvPr/>
        </p:nvSpPr>
        <p:spPr>
          <a:xfrm>
            <a:off x="500034" y="4572008"/>
            <a:ext cx="85725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/>
              <a:t>4.500</a:t>
            </a:r>
            <a:endParaRPr lang="id-ID" sz="1200" dirty="0"/>
          </a:p>
        </p:txBody>
      </p:sp>
      <p:sp>
        <p:nvSpPr>
          <p:cNvPr id="20" name="Rounded Rectangle 19"/>
          <p:cNvSpPr/>
          <p:nvPr/>
        </p:nvSpPr>
        <p:spPr>
          <a:xfrm>
            <a:off x="1928794" y="4572008"/>
            <a:ext cx="85725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/>
              <a:t>150</a:t>
            </a:r>
            <a:endParaRPr lang="id-ID" sz="1200" dirty="0"/>
          </a:p>
        </p:txBody>
      </p:sp>
      <p:sp>
        <p:nvSpPr>
          <p:cNvPr id="21" name="Rounded Rectangle 20"/>
          <p:cNvSpPr/>
          <p:nvPr/>
        </p:nvSpPr>
        <p:spPr>
          <a:xfrm>
            <a:off x="3428992" y="4572008"/>
            <a:ext cx="85725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/>
              <a:t>50</a:t>
            </a:r>
            <a:endParaRPr lang="id-ID" sz="1200" dirty="0"/>
          </a:p>
        </p:txBody>
      </p:sp>
      <p:sp>
        <p:nvSpPr>
          <p:cNvPr id="22" name="Rounded Rectangle 21"/>
          <p:cNvSpPr/>
          <p:nvPr/>
        </p:nvSpPr>
        <p:spPr>
          <a:xfrm>
            <a:off x="4786314" y="4572008"/>
            <a:ext cx="85725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/>
              <a:t>405</a:t>
            </a:r>
            <a:endParaRPr lang="id-ID" sz="1200" dirty="0"/>
          </a:p>
        </p:txBody>
      </p:sp>
      <p:sp>
        <p:nvSpPr>
          <p:cNvPr id="23" name="Rounded Rectangle 22"/>
          <p:cNvSpPr/>
          <p:nvPr/>
        </p:nvSpPr>
        <p:spPr>
          <a:xfrm>
            <a:off x="6286512" y="4572008"/>
            <a:ext cx="85725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/>
              <a:t>5,8</a:t>
            </a:r>
            <a:endParaRPr lang="id-ID" sz="1200" dirty="0"/>
          </a:p>
        </p:txBody>
      </p:sp>
      <p:sp>
        <p:nvSpPr>
          <p:cNvPr id="24" name="Rounded Rectangle 23"/>
          <p:cNvSpPr/>
          <p:nvPr/>
        </p:nvSpPr>
        <p:spPr>
          <a:xfrm>
            <a:off x="7715272" y="4572008"/>
            <a:ext cx="85725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/>
              <a:t>6.1451</a:t>
            </a:r>
            <a:endParaRPr lang="id-ID" sz="1200" dirty="0"/>
          </a:p>
        </p:txBody>
      </p:sp>
      <p:sp>
        <p:nvSpPr>
          <p:cNvPr id="25" name="Rectangle 24"/>
          <p:cNvSpPr/>
          <p:nvPr/>
        </p:nvSpPr>
        <p:spPr>
          <a:xfrm>
            <a:off x="500034" y="5429264"/>
            <a:ext cx="807249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/>
              <a:t>Biaya tidak langsung</a:t>
            </a:r>
          </a:p>
          <a:p>
            <a:pPr algn="ctr"/>
            <a:r>
              <a:rPr lang="id-ID" sz="1200" dirty="0" smtClean="0"/>
              <a:t>Biaya langsung</a:t>
            </a:r>
            <a:endParaRPr lang="id-ID" sz="1200" dirty="0"/>
          </a:p>
        </p:txBody>
      </p:sp>
      <p:sp>
        <p:nvSpPr>
          <p:cNvPr id="26" name="Isosceles Triangle 25"/>
          <p:cNvSpPr/>
          <p:nvPr/>
        </p:nvSpPr>
        <p:spPr>
          <a:xfrm>
            <a:off x="2643174" y="5857892"/>
            <a:ext cx="928694" cy="7857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/>
              <a:t>BBL</a:t>
            </a:r>
            <a:endParaRPr lang="id-ID" sz="1200" dirty="0"/>
          </a:p>
        </p:txBody>
      </p:sp>
      <p:sp>
        <p:nvSpPr>
          <p:cNvPr id="27" name="Isosceles Triangle 26"/>
          <p:cNvSpPr/>
          <p:nvPr/>
        </p:nvSpPr>
        <p:spPr>
          <a:xfrm>
            <a:off x="4071934" y="5857892"/>
            <a:ext cx="928694" cy="7857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/>
              <a:t>TKL</a:t>
            </a:r>
            <a:endParaRPr lang="id-ID" sz="1200" dirty="0"/>
          </a:p>
        </p:txBody>
      </p:sp>
      <p:sp>
        <p:nvSpPr>
          <p:cNvPr id="28" name="Isosceles Triangle 27"/>
          <p:cNvSpPr/>
          <p:nvPr/>
        </p:nvSpPr>
        <p:spPr>
          <a:xfrm>
            <a:off x="5429256" y="5857892"/>
            <a:ext cx="928694" cy="7857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dirty="0" smtClean="0"/>
              <a:t>Reparasi</a:t>
            </a:r>
            <a:endParaRPr lang="id-ID" sz="1000" dirty="0"/>
          </a:p>
        </p:txBody>
      </p:sp>
      <p:sp>
        <p:nvSpPr>
          <p:cNvPr id="40" name="Down Arrow 39"/>
          <p:cNvSpPr/>
          <p:nvPr/>
        </p:nvSpPr>
        <p:spPr>
          <a:xfrm>
            <a:off x="928662" y="2857496"/>
            <a:ext cx="45719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2" name="Down Arrow 41"/>
          <p:cNvSpPr/>
          <p:nvPr/>
        </p:nvSpPr>
        <p:spPr>
          <a:xfrm>
            <a:off x="2357422" y="2857496"/>
            <a:ext cx="45719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3" name="Down Arrow 42"/>
          <p:cNvSpPr/>
          <p:nvPr/>
        </p:nvSpPr>
        <p:spPr>
          <a:xfrm>
            <a:off x="3811901" y="2857496"/>
            <a:ext cx="45719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4" name="Down Arrow 43"/>
          <p:cNvSpPr/>
          <p:nvPr/>
        </p:nvSpPr>
        <p:spPr>
          <a:xfrm>
            <a:off x="5240661" y="2857496"/>
            <a:ext cx="45719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5" name="Down Arrow 44"/>
          <p:cNvSpPr/>
          <p:nvPr/>
        </p:nvSpPr>
        <p:spPr>
          <a:xfrm>
            <a:off x="6669421" y="2857496"/>
            <a:ext cx="45719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6" name="Down Arrow 45"/>
          <p:cNvSpPr/>
          <p:nvPr/>
        </p:nvSpPr>
        <p:spPr>
          <a:xfrm>
            <a:off x="8026743" y="2857496"/>
            <a:ext cx="45719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7" name="Down Arrow 46"/>
          <p:cNvSpPr/>
          <p:nvPr/>
        </p:nvSpPr>
        <p:spPr>
          <a:xfrm>
            <a:off x="882943" y="5143512"/>
            <a:ext cx="45719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8" name="Down Arrow 47"/>
          <p:cNvSpPr/>
          <p:nvPr/>
        </p:nvSpPr>
        <p:spPr>
          <a:xfrm>
            <a:off x="2311703" y="5143512"/>
            <a:ext cx="45719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9" name="Down Arrow 48"/>
          <p:cNvSpPr/>
          <p:nvPr/>
        </p:nvSpPr>
        <p:spPr>
          <a:xfrm>
            <a:off x="3811901" y="5143512"/>
            <a:ext cx="45719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0" name="Down Arrow 49"/>
          <p:cNvSpPr/>
          <p:nvPr/>
        </p:nvSpPr>
        <p:spPr>
          <a:xfrm>
            <a:off x="5169223" y="5143512"/>
            <a:ext cx="45719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1" name="Down Arrow 50"/>
          <p:cNvSpPr/>
          <p:nvPr/>
        </p:nvSpPr>
        <p:spPr>
          <a:xfrm>
            <a:off x="6669421" y="5143512"/>
            <a:ext cx="45719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2" name="Down Arrow 51"/>
          <p:cNvSpPr/>
          <p:nvPr/>
        </p:nvSpPr>
        <p:spPr>
          <a:xfrm>
            <a:off x="8098181" y="5143512"/>
            <a:ext cx="45719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3" name="Rectangle 52"/>
          <p:cNvSpPr/>
          <p:nvPr/>
        </p:nvSpPr>
        <p:spPr>
          <a:xfrm>
            <a:off x="928662" y="4143380"/>
            <a:ext cx="7143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4" name="Rectangle 53"/>
          <p:cNvSpPr/>
          <p:nvPr/>
        </p:nvSpPr>
        <p:spPr>
          <a:xfrm>
            <a:off x="2357422" y="4143380"/>
            <a:ext cx="7143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5" name="Rectangle 54"/>
          <p:cNvSpPr/>
          <p:nvPr/>
        </p:nvSpPr>
        <p:spPr>
          <a:xfrm>
            <a:off x="3786182" y="4143380"/>
            <a:ext cx="7143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6" name="Rectangle 55"/>
          <p:cNvSpPr/>
          <p:nvPr/>
        </p:nvSpPr>
        <p:spPr>
          <a:xfrm>
            <a:off x="5143504" y="4143380"/>
            <a:ext cx="7143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7" name="Rectangle 56"/>
          <p:cNvSpPr/>
          <p:nvPr/>
        </p:nvSpPr>
        <p:spPr>
          <a:xfrm>
            <a:off x="6643702" y="4143380"/>
            <a:ext cx="7143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8072462" y="4143380"/>
            <a:ext cx="7143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/>
          <a:lstStyle/>
          <a:p>
            <a:pPr>
              <a:buNone/>
            </a:pPr>
            <a:r>
              <a:rPr lang="id-ID" sz="1800" b="1" i="1" dirty="0" smtClean="0"/>
              <a:t>Lanjutan...</a:t>
            </a:r>
          </a:p>
          <a:p>
            <a:pPr>
              <a:buNone/>
            </a:pPr>
            <a:endParaRPr lang="id-ID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20" y="816282"/>
          <a:ext cx="8572560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1071570"/>
                <a:gridCol w="1071570"/>
                <a:gridCol w="1143008"/>
                <a:gridCol w="1000132"/>
                <a:gridCol w="114300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Keterangan biaya</a:t>
                      </a:r>
                      <a:r>
                        <a:rPr lang="id-ID" sz="1000" baseline="0" dirty="0" smtClean="0"/>
                        <a:t> dan kuantitas dari aktivitas yang digunakan setiap jenis lensa</a:t>
                      </a:r>
                      <a:endParaRPr lang="id-ID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60.000</a:t>
                      </a:r>
                    </a:p>
                    <a:p>
                      <a:pPr algn="ctr"/>
                      <a:r>
                        <a:rPr lang="id-ID" sz="1000" dirty="0" smtClean="0"/>
                        <a:t>Lensa S3</a:t>
                      </a:r>
                      <a:endParaRPr lang="id-ID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15.000</a:t>
                      </a:r>
                    </a:p>
                    <a:p>
                      <a:pPr algn="ctr"/>
                      <a:r>
                        <a:rPr lang="id-ID" sz="1000" dirty="0" smtClean="0"/>
                        <a:t>Lensa CL5</a:t>
                      </a:r>
                      <a:endParaRPr lang="id-ID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Total</a:t>
                      </a:r>
                    </a:p>
                    <a:p>
                      <a:pPr algn="ctr"/>
                      <a:r>
                        <a:rPr lang="id-ID" sz="1000" dirty="0" smtClean="0"/>
                        <a:t>(5)=1</a:t>
                      </a:r>
                      <a:r>
                        <a:rPr lang="id-ID" sz="1000" baseline="0" dirty="0" smtClean="0"/>
                        <a:t> + 3</a:t>
                      </a:r>
                      <a:endParaRPr lang="id-ID" sz="1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Total</a:t>
                      </a:r>
                    </a:p>
                    <a:p>
                      <a:pPr algn="ctr"/>
                      <a:r>
                        <a:rPr lang="id-ID" sz="1000" dirty="0" smtClean="0"/>
                        <a:t>(1)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Per unit</a:t>
                      </a:r>
                    </a:p>
                    <a:p>
                      <a:pPr algn="ctr"/>
                      <a:r>
                        <a:rPr lang="id-ID" sz="900" dirty="0" smtClean="0"/>
                        <a:t>(2)=1÷ 60.000</a:t>
                      </a:r>
                      <a:endParaRPr lang="id-ID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dirty="0" smtClean="0"/>
                        <a:t>Total</a:t>
                      </a:r>
                    </a:p>
                    <a:p>
                      <a:pPr algn="ctr"/>
                      <a:r>
                        <a:rPr lang="id-ID" sz="1000" dirty="0" smtClean="0"/>
                        <a:t>(3)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900" dirty="0" smtClean="0"/>
                        <a:t>Per unit</a:t>
                      </a:r>
                    </a:p>
                    <a:p>
                      <a:pPr algn="ctr"/>
                      <a:r>
                        <a:rPr lang="id-ID" sz="900" dirty="0" smtClean="0"/>
                        <a:t>(4)=3÷15.000</a:t>
                      </a:r>
                      <a:endParaRPr lang="id-ID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000" dirty="0" smtClean="0"/>
                        <a:t>Biaya langsung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id-ID" sz="1000" dirty="0" smtClean="0"/>
                        <a:t>B. Bahan baku langsung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id-ID" sz="1000" dirty="0" smtClean="0"/>
                        <a:t>B.</a:t>
                      </a:r>
                      <a:r>
                        <a:rPr lang="id-ID" sz="1000" baseline="0" dirty="0" smtClean="0"/>
                        <a:t> Tenaga kerja langsung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id-ID" sz="1000" baseline="0" dirty="0" smtClean="0"/>
                        <a:t>B. Pembersihan dan perawatan cetakan</a:t>
                      </a:r>
                    </a:p>
                    <a:p>
                      <a:pPr>
                        <a:buFontTx/>
                        <a:buChar char="-"/>
                      </a:pPr>
                      <a:endParaRPr lang="id-ID" sz="1000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id-ID" sz="1000" baseline="0" dirty="0" smtClean="0"/>
                        <a:t>Total biaya langsung</a:t>
                      </a:r>
                    </a:p>
                    <a:p>
                      <a:pPr>
                        <a:buFontTx/>
                        <a:buNone/>
                      </a:pPr>
                      <a:endParaRPr lang="id-ID" sz="1000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id-ID" sz="1000" baseline="0" dirty="0" smtClean="0"/>
                        <a:t>Biaya tidak langsung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id-ID" sz="1000" baseline="0" dirty="0" smtClean="0"/>
                        <a:t>B. Perancangan aktivitas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sz="1000" baseline="0" dirty="0" smtClean="0"/>
                        <a:t>      S3, 30 bagian-m2 x 4.500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sz="1000" baseline="0" dirty="0" smtClean="0"/>
                        <a:t>      CL5, 70 bagian-m2 x 4.500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id-ID" sz="1000" baseline="0" dirty="0" smtClean="0"/>
                        <a:t>B. Aktivitas penyetelan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sz="1000" baseline="0" dirty="0" smtClean="0"/>
                        <a:t>      S3, 500 jam penyetelan x 150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sz="1000" baseline="0" dirty="0" smtClean="0"/>
                        <a:t>      CL5, 1.500 jam penyetelan x 150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id-ID" sz="1000" baseline="0" dirty="0" smtClean="0"/>
                        <a:t>B. Aktivitas operasi manufaktur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sz="1000" baseline="0" dirty="0" smtClean="0"/>
                        <a:t>      S3, 9.000 jam pemakaian mesin cetak x 50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sz="1000" baseline="0" dirty="0" smtClean="0"/>
                        <a:t>      CL5, 3.750 jam pmakaian mesin cetak x 50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id-ID" sz="1000" baseline="0" dirty="0" smtClean="0"/>
                        <a:t>B. Pengaturan pengiriman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sz="1000" baseline="0" dirty="0" smtClean="0"/>
                        <a:t>      S3, 100 pengiriman x 405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sz="1000" baseline="0" dirty="0" smtClean="0"/>
                        <a:t>      CL5, 100 pengiriman x 405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id-ID" sz="1000" baseline="0" dirty="0" smtClean="0"/>
                        <a:t>B. Distribusi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sz="1000" baseline="0" dirty="0" smtClean="0"/>
                        <a:t>      S3, 45.000 m3 barang yg dikirim x 5.80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sz="1000" baseline="0" dirty="0" smtClean="0"/>
                        <a:t>      CL5, 22.500 m3 barang yg dikirim x 5.80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id-ID" sz="1000" baseline="0" dirty="0" smtClean="0"/>
                        <a:t>B. Administrasi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sz="1000" baseline="0" dirty="0" smtClean="0"/>
                        <a:t>      S3, 30.000 jam kerja TKL x 6.4151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sz="1000" baseline="0" dirty="0" smtClean="0"/>
                        <a:t>      CL5, 9.750 jam kerja TKL x 6.4151</a:t>
                      </a:r>
                    </a:p>
                    <a:p>
                      <a:pPr>
                        <a:buFontTx/>
                        <a:buNone/>
                      </a:pPr>
                      <a:endParaRPr lang="id-ID" sz="1000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id-ID" sz="1000" baseline="0" dirty="0" smtClean="0"/>
                        <a:t>Total biaya tidak langsung</a:t>
                      </a:r>
                    </a:p>
                    <a:p>
                      <a:pPr>
                        <a:buFontTx/>
                        <a:buNone/>
                      </a:pPr>
                      <a:endParaRPr lang="id-ID" sz="1000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id-ID" sz="1000" baseline="0" dirty="0" smtClean="0"/>
                        <a:t>Total Biaya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1.125.000</a:t>
                      </a:r>
                    </a:p>
                    <a:p>
                      <a:pPr algn="r"/>
                      <a:r>
                        <a:rPr lang="id-ID" sz="1000" dirty="0" smtClean="0"/>
                        <a:t>600.000</a:t>
                      </a:r>
                    </a:p>
                    <a:p>
                      <a:pPr algn="r"/>
                      <a:r>
                        <a:rPr lang="id-ID" sz="1000" dirty="0" smtClean="0"/>
                        <a:t>120.000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1.845.000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135.000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75.000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450.000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40.500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261.000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192.453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1.153.953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2.998.953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18.75</a:t>
                      </a:r>
                    </a:p>
                    <a:p>
                      <a:pPr algn="r"/>
                      <a:r>
                        <a:rPr lang="id-ID" sz="1000" dirty="0" smtClean="0"/>
                        <a:t>10.00</a:t>
                      </a:r>
                    </a:p>
                    <a:p>
                      <a:pPr algn="r"/>
                      <a:r>
                        <a:rPr lang="id-ID" sz="1000" dirty="0" smtClean="0"/>
                        <a:t>2.00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30.75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2.25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1.25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7.50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0.67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4.35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321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19.23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49.98</a:t>
                      </a:r>
                      <a:endParaRPr lang="id-ID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675.000</a:t>
                      </a:r>
                    </a:p>
                    <a:p>
                      <a:pPr algn="r"/>
                      <a:r>
                        <a:rPr lang="id-ID" sz="1000" dirty="0" smtClean="0"/>
                        <a:t>195.000</a:t>
                      </a:r>
                    </a:p>
                    <a:p>
                      <a:pPr algn="r"/>
                      <a:r>
                        <a:rPr lang="id-ID" sz="1000" dirty="0" smtClean="0"/>
                        <a:t>150.000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1.020.000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315.000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225.000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187.500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40.500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130.500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62.547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961.047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1.981.047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45.00</a:t>
                      </a:r>
                    </a:p>
                    <a:p>
                      <a:pPr algn="r"/>
                      <a:r>
                        <a:rPr lang="id-ID" sz="1000" dirty="0" smtClean="0"/>
                        <a:t>13.00</a:t>
                      </a:r>
                    </a:p>
                    <a:p>
                      <a:pPr algn="r"/>
                      <a:r>
                        <a:rPr lang="id-ID" sz="1000" dirty="0" smtClean="0"/>
                        <a:t>10.00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68.00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21.00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15.00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12.50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2.70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8.70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4.17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64.07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132.07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1.800.000</a:t>
                      </a:r>
                    </a:p>
                    <a:p>
                      <a:pPr algn="r"/>
                      <a:r>
                        <a:rPr lang="id-ID" sz="1000" dirty="0" smtClean="0"/>
                        <a:t>795.000</a:t>
                      </a:r>
                    </a:p>
                    <a:p>
                      <a:pPr algn="r"/>
                      <a:r>
                        <a:rPr lang="id-ID" sz="1000" dirty="0" smtClean="0"/>
                        <a:t>270.000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2.865.000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450.000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300.000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637.500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81.000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391.500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255.000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2.115.000</a:t>
                      </a:r>
                    </a:p>
                    <a:p>
                      <a:pPr algn="r"/>
                      <a:endParaRPr lang="id-ID" sz="1000" dirty="0" smtClean="0"/>
                    </a:p>
                    <a:p>
                      <a:pPr algn="r"/>
                      <a:r>
                        <a:rPr lang="id-ID" sz="1000" dirty="0" smtClean="0"/>
                        <a:t>4.980.000</a:t>
                      </a:r>
                      <a:endParaRPr lang="id-ID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id-ID" b="1" dirty="0" smtClean="0"/>
              <a:t>Proses Perencanaan, Produksi dan Distribusi</a:t>
            </a:r>
          </a:p>
          <a:p>
            <a:r>
              <a:rPr lang="id-ID" b="1" dirty="0" smtClean="0"/>
              <a:t>Perencanaan produk dan proses:</a:t>
            </a:r>
            <a:r>
              <a:rPr lang="id-ID" dirty="0" smtClean="0"/>
              <a:t> Setiap tahun Giovanni Motors mensyaratkan beberapa modifikasi atas lensa biasa dan lensa canggih. Departemen desain Plastim merancang cetakan dan spesifikasi proses yang dibutuhkan.</a:t>
            </a:r>
          </a:p>
          <a:p>
            <a:r>
              <a:rPr lang="id-ID" b="1" dirty="0" smtClean="0"/>
              <a:t>Proses pembuatan:</a:t>
            </a:r>
            <a:r>
              <a:rPr lang="id-ID" dirty="0" smtClean="0"/>
              <a:t> Lensa dicetak, diselesaikan, dibersihkan, dan diinspeksi.</a:t>
            </a:r>
          </a:p>
          <a:p>
            <a:r>
              <a:rPr lang="id-ID" b="1" dirty="0" smtClean="0"/>
              <a:t>Pengiriman dan distribusi:</a:t>
            </a:r>
            <a:r>
              <a:rPr lang="id-ID" dirty="0" smtClean="0"/>
              <a:t> Lensa yang telah selesai dibuat kemudian dikemas dan dikirim ke Giovanni Motors.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Sistem Penghitungan Biaya Pada Perusahaan Pastim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70456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Langkah 5</a:t>
            </a:r>
          </a:p>
          <a:p>
            <a:pPr>
              <a:buNone/>
            </a:pPr>
            <a:r>
              <a:rPr lang="id-ID" dirty="0" smtClean="0"/>
              <a:t>Mengikhtisarkan penghitungan tarif biaya berdasarkan aktivitas menggunakan dasar alokasi biaya yang telah dipilih pada langkah 3 dan biaya tidak langsung untuk setiap aktivitas yang telah dihitung pada langkah 4.</a:t>
            </a:r>
          </a:p>
          <a:p>
            <a:r>
              <a:rPr lang="id-ID" dirty="0" smtClean="0"/>
              <a:t>Langkah 6</a:t>
            </a:r>
          </a:p>
          <a:p>
            <a:pPr>
              <a:buNone/>
            </a:pPr>
            <a:r>
              <a:rPr lang="id-ID" dirty="0" smtClean="0"/>
              <a:t>Menunjukkan total biaya tidak langsung sebesar 1.153.953 yang dialokasikan ke lensa biasa dan 961.047 yang dialokasikan ke lensa canggih.</a:t>
            </a:r>
          </a:p>
          <a:p>
            <a:r>
              <a:rPr lang="id-ID" dirty="0" smtClean="0"/>
              <a:t>Langkah 7</a:t>
            </a:r>
          </a:p>
          <a:p>
            <a:pPr>
              <a:buNone/>
            </a:pPr>
            <a:r>
              <a:rPr lang="id-ID" dirty="0" smtClean="0"/>
              <a:t>Menyajikan penghitungan biaya produk untuk lensa biasa dan lensa biasa.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37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Sistem penghitugan biaya menggunakan satu jenis kelompok biaya tidak langsung</a:t>
                      </a:r>
                    </a:p>
                    <a:p>
                      <a:pPr algn="ctr"/>
                      <a:r>
                        <a:rPr lang="id-ID" sz="1100" dirty="0" smtClean="0"/>
                        <a:t>(1)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Sistem ABC</a:t>
                      </a:r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r>
                        <a:rPr lang="id-ID" sz="1100" dirty="0" smtClean="0"/>
                        <a:t>(2)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Perbedaan </a:t>
                      </a:r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r>
                        <a:rPr lang="id-ID" sz="1100" dirty="0" smtClean="0"/>
                        <a:t>(3)= 2 - 1</a:t>
                      </a:r>
                      <a:endParaRPr lang="id-ID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Kategori biaya langsung</a:t>
                      </a:r>
                    </a:p>
                    <a:p>
                      <a:endParaRPr lang="id-ID" sz="1100" dirty="0" smtClean="0"/>
                    </a:p>
                    <a:p>
                      <a:endParaRPr lang="id-ID" sz="1100" dirty="0" smtClean="0"/>
                    </a:p>
                    <a:p>
                      <a:endParaRPr lang="id-ID" sz="1100" dirty="0" smtClean="0"/>
                    </a:p>
                    <a:p>
                      <a:endParaRPr lang="id-ID" sz="1100" dirty="0" smtClean="0"/>
                    </a:p>
                    <a:p>
                      <a:endParaRPr lang="id-ID" sz="1100" dirty="0" smtClean="0"/>
                    </a:p>
                    <a:p>
                      <a:r>
                        <a:rPr lang="id-ID" sz="1100" dirty="0" smtClean="0"/>
                        <a:t>Total biaya langsung</a:t>
                      </a:r>
                    </a:p>
                    <a:p>
                      <a:r>
                        <a:rPr lang="id-ID" sz="1100" dirty="0" smtClean="0"/>
                        <a:t>Jumlah kelompok biaya tidak langsung</a:t>
                      </a:r>
                    </a:p>
                    <a:p>
                      <a:endParaRPr lang="id-ID" sz="1100" dirty="0" smtClean="0"/>
                    </a:p>
                    <a:p>
                      <a:endParaRPr lang="id-ID" sz="1100" dirty="0" smtClean="0"/>
                    </a:p>
                    <a:p>
                      <a:endParaRPr lang="id-ID" sz="1100" dirty="0" smtClean="0"/>
                    </a:p>
                    <a:p>
                      <a:endParaRPr lang="id-ID" sz="1100" dirty="0" smtClean="0"/>
                    </a:p>
                    <a:p>
                      <a:endParaRPr lang="id-ID" sz="1100" dirty="0" smtClean="0"/>
                    </a:p>
                    <a:p>
                      <a:endParaRPr lang="id-ID" sz="1100" dirty="0" smtClean="0"/>
                    </a:p>
                    <a:p>
                      <a:endParaRPr lang="id-ID" sz="1100" dirty="0" smtClean="0"/>
                    </a:p>
                    <a:p>
                      <a:endParaRPr lang="id-ID" sz="1100" dirty="0" smtClean="0"/>
                    </a:p>
                    <a:p>
                      <a:endParaRPr lang="id-ID" sz="1100" dirty="0" smtClean="0"/>
                    </a:p>
                    <a:p>
                      <a:endParaRPr lang="id-ID" sz="1100" dirty="0" smtClean="0"/>
                    </a:p>
                    <a:p>
                      <a:r>
                        <a:rPr lang="id-ID" sz="1100" dirty="0" smtClean="0"/>
                        <a:t>Total biaya tdk langsung</a:t>
                      </a:r>
                    </a:p>
                    <a:p>
                      <a:r>
                        <a:rPr lang="id-ID" sz="1100" dirty="0" smtClean="0"/>
                        <a:t>Total biaya yang dialokasikan ke lensa S3</a:t>
                      </a:r>
                    </a:p>
                    <a:p>
                      <a:r>
                        <a:rPr lang="id-ID" sz="1100" dirty="0" smtClean="0"/>
                        <a:t>Biaya</a:t>
                      </a:r>
                      <a:r>
                        <a:rPr lang="id-ID" sz="1100" baseline="0" dirty="0" smtClean="0"/>
                        <a:t> per unit lensa S3</a:t>
                      </a:r>
                    </a:p>
                    <a:p>
                      <a:r>
                        <a:rPr lang="id-ID" sz="1100" baseline="0" dirty="0" smtClean="0"/>
                        <a:t>Total biaya yg dialokasikan ke lensa CL5</a:t>
                      </a:r>
                    </a:p>
                    <a:p>
                      <a:r>
                        <a:rPr lang="id-ID" sz="1100" baseline="0" dirty="0" smtClean="0"/>
                        <a:t>Biaya per unit lensa CL5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2</a:t>
                      </a:r>
                    </a:p>
                    <a:p>
                      <a:r>
                        <a:rPr lang="id-ID" sz="1100" dirty="0" smtClean="0"/>
                        <a:t>B. Bahan baku langsung</a:t>
                      </a:r>
                    </a:p>
                    <a:p>
                      <a:r>
                        <a:rPr lang="id-ID" sz="1100" dirty="0" smtClean="0"/>
                        <a:t>B.</a:t>
                      </a:r>
                      <a:r>
                        <a:rPr lang="id-ID" sz="1100" baseline="0" dirty="0" smtClean="0"/>
                        <a:t> Tenaga kerja langsung</a:t>
                      </a:r>
                    </a:p>
                    <a:p>
                      <a:endParaRPr lang="id-ID" sz="1100" baseline="0" dirty="0" smtClean="0"/>
                    </a:p>
                    <a:p>
                      <a:endParaRPr lang="id-ID" sz="1100" baseline="0" dirty="0" smtClean="0"/>
                    </a:p>
                    <a:p>
                      <a:endParaRPr lang="id-ID" sz="1100" baseline="0" dirty="0" smtClean="0"/>
                    </a:p>
                    <a:p>
                      <a:pPr algn="ctr"/>
                      <a:r>
                        <a:rPr lang="id-ID" sz="1100" baseline="0" dirty="0" smtClean="0"/>
                        <a:t>2.595.000</a:t>
                      </a:r>
                    </a:p>
                    <a:p>
                      <a:pPr algn="ctr"/>
                      <a:r>
                        <a:rPr lang="id-ID" sz="1100" baseline="0" dirty="0" smtClean="0"/>
                        <a:t>1</a:t>
                      </a:r>
                    </a:p>
                    <a:p>
                      <a:pPr algn="l"/>
                      <a:r>
                        <a:rPr lang="id-ID" sz="1100" baseline="0" dirty="0" smtClean="0"/>
                        <a:t>Satu jenis kelompok biaya tidak langsung yang dialokasikan menggunakan jam kerja tenaga kerja langsung</a:t>
                      </a:r>
                    </a:p>
                    <a:p>
                      <a:pPr algn="l"/>
                      <a:endParaRPr lang="id-ID" sz="1100" baseline="0" dirty="0" smtClean="0"/>
                    </a:p>
                    <a:p>
                      <a:pPr algn="l"/>
                      <a:endParaRPr lang="id-ID" sz="1100" baseline="0" dirty="0" smtClean="0"/>
                    </a:p>
                    <a:p>
                      <a:pPr algn="l"/>
                      <a:endParaRPr lang="id-ID" sz="1100" baseline="0" dirty="0" smtClean="0"/>
                    </a:p>
                    <a:p>
                      <a:pPr algn="l"/>
                      <a:endParaRPr lang="id-ID" sz="1100" baseline="0" dirty="0" smtClean="0"/>
                    </a:p>
                    <a:p>
                      <a:pPr algn="l"/>
                      <a:endParaRPr lang="id-ID" sz="1100" baseline="0" dirty="0" smtClean="0"/>
                    </a:p>
                    <a:p>
                      <a:pPr algn="l"/>
                      <a:endParaRPr lang="id-ID" sz="1100" baseline="0" dirty="0" smtClean="0"/>
                    </a:p>
                    <a:p>
                      <a:pPr algn="ctr"/>
                      <a:r>
                        <a:rPr lang="id-ID" sz="1100" baseline="0" dirty="0" smtClean="0"/>
                        <a:t>2.385.000</a:t>
                      </a:r>
                    </a:p>
                    <a:p>
                      <a:pPr algn="ctr"/>
                      <a:endParaRPr lang="id-ID" sz="1100" baseline="0" dirty="0" smtClean="0"/>
                    </a:p>
                    <a:p>
                      <a:pPr algn="ctr"/>
                      <a:r>
                        <a:rPr lang="id-ID" sz="1100" baseline="0" dirty="0" smtClean="0"/>
                        <a:t>3.525.000</a:t>
                      </a:r>
                    </a:p>
                    <a:p>
                      <a:pPr algn="ctr"/>
                      <a:r>
                        <a:rPr lang="id-ID" sz="1100" baseline="0" dirty="0" smtClean="0"/>
                        <a:t>58.75</a:t>
                      </a:r>
                    </a:p>
                    <a:p>
                      <a:pPr algn="ctr"/>
                      <a:endParaRPr lang="id-ID" sz="1100" baseline="0" dirty="0" smtClean="0"/>
                    </a:p>
                    <a:p>
                      <a:pPr algn="ctr"/>
                      <a:r>
                        <a:rPr lang="id-ID" sz="1100" baseline="0" dirty="0" smtClean="0"/>
                        <a:t>1.455.000</a:t>
                      </a:r>
                    </a:p>
                    <a:p>
                      <a:pPr algn="ctr"/>
                      <a:r>
                        <a:rPr lang="id-ID" sz="1100" baseline="0" dirty="0" smtClean="0"/>
                        <a:t>97.00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3</a:t>
                      </a:r>
                    </a:p>
                    <a:p>
                      <a:r>
                        <a:rPr lang="id-ID" sz="1100" dirty="0" smtClean="0"/>
                        <a:t>B.</a:t>
                      </a:r>
                      <a:r>
                        <a:rPr lang="id-ID" sz="1100" baseline="0" dirty="0" smtClean="0"/>
                        <a:t> Bahan baku langsung</a:t>
                      </a:r>
                    </a:p>
                    <a:p>
                      <a:r>
                        <a:rPr lang="id-ID" sz="1100" baseline="0" dirty="0" smtClean="0"/>
                        <a:t>B. Tenaga kerja langsung</a:t>
                      </a:r>
                    </a:p>
                    <a:p>
                      <a:r>
                        <a:rPr lang="id-ID" sz="1100" baseline="0" dirty="0" smtClean="0"/>
                        <a:t>B. Tenaga kerja langsung untuk pembersihan dan perawatan cetakan</a:t>
                      </a:r>
                    </a:p>
                    <a:p>
                      <a:pPr algn="ctr"/>
                      <a:r>
                        <a:rPr lang="id-ID" sz="1100" baseline="0" dirty="0" smtClean="0"/>
                        <a:t>2.865.000</a:t>
                      </a:r>
                    </a:p>
                    <a:p>
                      <a:pPr algn="ctr"/>
                      <a:r>
                        <a:rPr lang="id-ID" sz="1100" baseline="0" dirty="0" smtClean="0"/>
                        <a:t>6</a:t>
                      </a:r>
                    </a:p>
                    <a:p>
                      <a:pPr algn="l"/>
                      <a:r>
                        <a:rPr lang="id-ID" sz="1100" baseline="0" dirty="0" smtClean="0"/>
                        <a:t>Kelompok biaya perencanaan</a:t>
                      </a:r>
                    </a:p>
                    <a:p>
                      <a:pPr algn="l"/>
                      <a:r>
                        <a:rPr lang="id-ID" sz="1100" baseline="0" dirty="0" smtClean="0"/>
                        <a:t>Kelompok biaya penyetelan mesin cetak</a:t>
                      </a:r>
                    </a:p>
                    <a:p>
                      <a:pPr algn="l"/>
                      <a:r>
                        <a:rPr lang="id-ID" sz="1100" baseline="0" dirty="0" smtClean="0"/>
                        <a:t>Kelompok biaya operasi manufaktur</a:t>
                      </a:r>
                    </a:p>
                    <a:p>
                      <a:pPr algn="l"/>
                      <a:r>
                        <a:rPr lang="id-ID" sz="1100" baseline="0" dirty="0" smtClean="0"/>
                        <a:t>Kelompok biaya pengaturan pengiriman</a:t>
                      </a:r>
                    </a:p>
                    <a:p>
                      <a:pPr algn="l"/>
                      <a:r>
                        <a:rPr lang="id-ID" sz="1100" baseline="0" dirty="0" smtClean="0"/>
                        <a:t>Kelompok biaya distribusi</a:t>
                      </a:r>
                    </a:p>
                    <a:p>
                      <a:pPr algn="l"/>
                      <a:r>
                        <a:rPr lang="id-ID" sz="1100" baseline="0" dirty="0" smtClean="0"/>
                        <a:t>Kelompok biaya administrasi</a:t>
                      </a:r>
                    </a:p>
                    <a:p>
                      <a:pPr algn="ctr"/>
                      <a:r>
                        <a:rPr lang="id-ID" sz="1100" baseline="0" dirty="0" smtClean="0"/>
                        <a:t>2.115.000</a:t>
                      </a:r>
                    </a:p>
                    <a:p>
                      <a:pPr algn="ctr"/>
                      <a:endParaRPr lang="id-ID" sz="1100" baseline="0" dirty="0" smtClean="0"/>
                    </a:p>
                    <a:p>
                      <a:pPr algn="ctr"/>
                      <a:r>
                        <a:rPr lang="id-ID" sz="1100" baseline="0" dirty="0" smtClean="0"/>
                        <a:t>2.998.953</a:t>
                      </a:r>
                    </a:p>
                    <a:p>
                      <a:pPr algn="ctr"/>
                      <a:r>
                        <a:rPr lang="id-ID" sz="1100" baseline="0" dirty="0" smtClean="0"/>
                        <a:t>49.98</a:t>
                      </a:r>
                    </a:p>
                    <a:p>
                      <a:pPr algn="ctr"/>
                      <a:endParaRPr lang="id-ID" sz="1100" baseline="0" dirty="0" smtClean="0"/>
                    </a:p>
                    <a:p>
                      <a:pPr algn="ctr"/>
                      <a:r>
                        <a:rPr lang="id-ID" sz="1100" baseline="0" dirty="0" smtClean="0"/>
                        <a:t>1.981.047</a:t>
                      </a:r>
                    </a:p>
                    <a:p>
                      <a:pPr algn="ctr"/>
                      <a:r>
                        <a:rPr lang="id-ID" sz="1100" baseline="0" dirty="0" smtClean="0"/>
                        <a:t>132.07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1</a:t>
                      </a:r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r>
                        <a:rPr lang="id-ID" sz="1100" dirty="0" smtClean="0"/>
                        <a:t>270.000</a:t>
                      </a:r>
                    </a:p>
                    <a:p>
                      <a:pPr algn="ctr"/>
                      <a:r>
                        <a:rPr lang="id-ID" sz="1100" dirty="0" smtClean="0"/>
                        <a:t>5</a:t>
                      </a:r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r>
                        <a:rPr lang="id-ID" sz="1100" dirty="0" smtClean="0"/>
                        <a:t>(270.000)</a:t>
                      </a:r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r>
                        <a:rPr lang="id-ID" sz="1100" dirty="0" smtClean="0"/>
                        <a:t>(526.047)</a:t>
                      </a:r>
                    </a:p>
                    <a:p>
                      <a:pPr algn="ctr"/>
                      <a:r>
                        <a:rPr lang="id-ID" sz="1100" dirty="0" smtClean="0"/>
                        <a:t>(8.77)</a:t>
                      </a:r>
                    </a:p>
                    <a:p>
                      <a:pPr algn="ctr"/>
                      <a:endParaRPr lang="id-ID" sz="1100" dirty="0" smtClean="0"/>
                    </a:p>
                    <a:p>
                      <a:pPr algn="ctr"/>
                      <a:r>
                        <a:rPr lang="id-ID" sz="1100" dirty="0" smtClean="0"/>
                        <a:t>526.047</a:t>
                      </a:r>
                    </a:p>
                    <a:p>
                      <a:pPr algn="ctr"/>
                      <a:r>
                        <a:rPr lang="id-ID" sz="1100" dirty="0" smtClean="0"/>
                        <a:t>35.07</a:t>
                      </a:r>
                      <a:endParaRPr lang="id-ID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id-ID" sz="2800" dirty="0" smtClean="0"/>
              <a:t>Perbandingan Sistem Penghitungan Biaya</a:t>
            </a:r>
            <a:endParaRPr lang="id-ID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d-ID" dirty="0" smtClean="0"/>
              <a:t>Ada tiga hal untuk memperbaiki sistem perhitungan biaya: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Sistem ABC menelusuri lebih banyak biaya sebagai biaya langsung.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Sistem ABC membentuk kelompok-kelompok biaya yang terkait dengan aktivitas yang berbeda.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Untuk setiap kelompok biaya berdasarkan aktivitas, sistem ABC memilih dasar alokasi biaya yang memiliki hubungan sebab akibat dengan biaya pada kelompok biaya yang ada.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Perbandingan Sistem Penghitungan Biaya</a:t>
            </a:r>
            <a:endParaRPr lang="id-ID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 algn="ctr">
              <a:buNone/>
            </a:pPr>
            <a:r>
              <a:rPr lang="id-ID" dirty="0" smtClean="0"/>
              <a:t>TERIMA KASIH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ounded Rectangle 3"/>
          <p:cNvSpPr/>
          <p:nvPr/>
        </p:nvSpPr>
        <p:spPr>
          <a:xfrm>
            <a:off x="3491880" y="1556792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Giovanni Motors</a:t>
            </a:r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1115616" y="3068960"/>
            <a:ext cx="23762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Plastim</a:t>
            </a:r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5580112" y="3068960"/>
            <a:ext cx="23762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Pesaing Bisnis</a:t>
            </a:r>
            <a:endParaRPr lang="id-ID" dirty="0"/>
          </a:p>
        </p:txBody>
      </p:sp>
      <p:sp>
        <p:nvSpPr>
          <p:cNvPr id="7" name="Rounded Rectangle 6"/>
          <p:cNvSpPr/>
          <p:nvPr/>
        </p:nvSpPr>
        <p:spPr>
          <a:xfrm>
            <a:off x="467544" y="4437112"/>
            <a:ext cx="15121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/>
              <a:t>Lensa Biasa</a:t>
            </a:r>
          </a:p>
          <a:p>
            <a:pPr algn="ctr"/>
            <a:r>
              <a:rPr lang="id-ID" sz="1400" dirty="0" smtClean="0"/>
              <a:t>$63</a:t>
            </a:r>
            <a:endParaRPr lang="id-ID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2555776" y="4437112"/>
            <a:ext cx="15121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/>
              <a:t>Lensa Canggih</a:t>
            </a:r>
          </a:p>
          <a:p>
            <a:pPr algn="ctr"/>
            <a:r>
              <a:rPr lang="id-ID" sz="1400" dirty="0" smtClean="0"/>
              <a:t>$137</a:t>
            </a:r>
            <a:endParaRPr lang="id-ID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6012160" y="4437112"/>
            <a:ext cx="15121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/>
              <a:t>Lensa Biasa</a:t>
            </a:r>
          </a:p>
          <a:p>
            <a:pPr algn="ctr"/>
            <a:r>
              <a:rPr lang="id-ID" sz="1400" dirty="0" smtClean="0"/>
              <a:t>$53</a:t>
            </a:r>
            <a:endParaRPr lang="id-ID" sz="14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572000" y="227687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03748" y="2564904"/>
            <a:ext cx="4464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0"/>
          </p:cNvCxnSpPr>
          <p:nvPr/>
        </p:nvCxnSpPr>
        <p:spPr>
          <a:xfrm flipV="1">
            <a:off x="2303748" y="256490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768244" y="256490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2"/>
            <a:endCxn id="9" idx="0"/>
          </p:cNvCxnSpPr>
          <p:nvPr/>
        </p:nvCxnSpPr>
        <p:spPr>
          <a:xfrm>
            <a:off x="6768244" y="371703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2"/>
          </p:cNvCxnSpPr>
          <p:nvPr/>
        </p:nvCxnSpPr>
        <p:spPr>
          <a:xfrm>
            <a:off x="2303748" y="371703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223628" y="4077072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8" idx="0"/>
          </p:cNvCxnSpPr>
          <p:nvPr/>
        </p:nvCxnSpPr>
        <p:spPr>
          <a:xfrm>
            <a:off x="3311860" y="40770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208642" y="40770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99351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Langkah 1</a:t>
            </a:r>
          </a:p>
          <a:p>
            <a:pPr marL="109728" indent="0">
              <a:buNone/>
            </a:pPr>
            <a:r>
              <a:rPr lang="id-ID" dirty="0" smtClean="0"/>
              <a:t>Plastim menetapkan biaya per unit setiap lensa dengan membagi total biaya setiap lensa dengan jumlah total unit yang diproduksi, yakni 60.000 lensa S3 dan 15.000 lensa CL5.</a:t>
            </a:r>
          </a:p>
          <a:p>
            <a:pPr marL="109728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Sistem Penghitungan Biaya yang diterapkan saat ini: Sistem dengan Satu Kelompok Biaya Tidak Langsung</a:t>
            </a:r>
            <a:endParaRPr lang="id-ID" sz="2400" dirty="0"/>
          </a:p>
        </p:txBody>
      </p:sp>
    </p:spTree>
    <p:extLst>
      <p:ext uri="{BB962C8B-B14F-4D97-AF65-F5344CB8AC3E}">
        <p14:creationId xmlns="" xmlns:p14="http://schemas.microsoft.com/office/powerpoint/2010/main" val="4208915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id-ID" i="1" dirty="0" smtClean="0"/>
              <a:t>Lanjutan...</a:t>
            </a:r>
          </a:p>
          <a:p>
            <a:r>
              <a:rPr lang="id-ID" dirty="0" smtClean="0"/>
              <a:t>Langkah 2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r>
              <a:rPr lang="id-ID" dirty="0" smtClean="0"/>
              <a:t>Langkah 3</a:t>
            </a:r>
          </a:p>
          <a:p>
            <a:pPr marL="109728" indent="0">
              <a:buNone/>
            </a:pPr>
            <a:r>
              <a:rPr lang="id-ID" dirty="0" smtClean="0"/>
              <a:t>Plastim memutuskan untuk menggunakan jam kerja langsung sebagai satu-satunya dasar alokasi biaya, terdapat 39.750 jam kerja aktual dari tenaga kerja langsung.</a:t>
            </a:r>
          </a:p>
          <a:p>
            <a:pPr marL="109728" indent="0"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72347452"/>
              </p:ext>
            </p:extLst>
          </p:nvPr>
        </p:nvGraphicFramePr>
        <p:xfrm>
          <a:off x="467544" y="1412776"/>
          <a:ext cx="8208912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152128"/>
                <a:gridCol w="1080120"/>
                <a:gridCol w="936104"/>
                <a:gridCol w="1152128"/>
                <a:gridCol w="122413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Lensa S3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Lensa CL5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Total</a:t>
                      </a:r>
                    </a:p>
                    <a:p>
                      <a:pPr algn="ctr"/>
                      <a:r>
                        <a:rPr lang="id-ID" dirty="0" smtClean="0"/>
                        <a:t>(5) = </a:t>
                      </a:r>
                    </a:p>
                    <a:p>
                      <a:pPr algn="ctr"/>
                      <a:r>
                        <a:rPr lang="id-ID" dirty="0" smtClean="0"/>
                        <a:t>(1) + (3)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Total</a:t>
                      </a:r>
                    </a:p>
                    <a:p>
                      <a:pPr algn="ctr"/>
                      <a:r>
                        <a:rPr lang="id-ID" sz="1400" dirty="0" smtClean="0"/>
                        <a:t>(1)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Per Unit</a:t>
                      </a:r>
                    </a:p>
                    <a:p>
                      <a:pPr algn="ctr"/>
                      <a:r>
                        <a:rPr lang="id-ID" sz="1200" dirty="0" smtClean="0"/>
                        <a:t>(2) = (1) ÷ 60.000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Total</a:t>
                      </a:r>
                    </a:p>
                    <a:p>
                      <a:pPr algn="ctr"/>
                      <a:r>
                        <a:rPr lang="id-ID" sz="1400" dirty="0" smtClean="0"/>
                        <a:t>(3)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Per Unit</a:t>
                      </a:r>
                    </a:p>
                    <a:p>
                      <a:pPr algn="ctr"/>
                      <a:r>
                        <a:rPr lang="id-ID" sz="1200" dirty="0" smtClean="0"/>
                        <a:t>(4) = (3) ÷ 15.000</a:t>
                      </a:r>
                      <a:endParaRPr lang="id-ID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Biaya bahan baku langsung</a:t>
                      </a:r>
                    </a:p>
                    <a:p>
                      <a:r>
                        <a:rPr lang="id-ID" sz="1400" dirty="0" smtClean="0"/>
                        <a:t>Biaya tenaga kerja langsung</a:t>
                      </a:r>
                    </a:p>
                    <a:p>
                      <a:endParaRPr lang="id-ID" sz="1400" dirty="0" smtClean="0"/>
                    </a:p>
                    <a:p>
                      <a:r>
                        <a:rPr lang="id-ID" sz="1400" dirty="0" smtClean="0"/>
                        <a:t>Total biaya langsung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1.125.000</a:t>
                      </a:r>
                    </a:p>
                    <a:p>
                      <a:pPr algn="r"/>
                      <a:r>
                        <a:rPr lang="id-ID" sz="1400" dirty="0" smtClean="0"/>
                        <a:t>600.000</a:t>
                      </a:r>
                    </a:p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1.725.000</a:t>
                      </a:r>
                    </a:p>
                    <a:p>
                      <a:pPr algn="r"/>
                      <a:endParaRPr lang="id-ID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18.75</a:t>
                      </a:r>
                    </a:p>
                    <a:p>
                      <a:pPr algn="r"/>
                      <a:r>
                        <a:rPr lang="id-ID" sz="1400" dirty="0" smtClean="0"/>
                        <a:t>10.00</a:t>
                      </a:r>
                    </a:p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28.75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675.000</a:t>
                      </a:r>
                    </a:p>
                    <a:p>
                      <a:pPr algn="r"/>
                      <a:r>
                        <a:rPr lang="id-ID" sz="1400" dirty="0" smtClean="0"/>
                        <a:t>195.00</a:t>
                      </a:r>
                    </a:p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870.000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45.00</a:t>
                      </a:r>
                    </a:p>
                    <a:p>
                      <a:pPr algn="r"/>
                      <a:r>
                        <a:rPr lang="id-ID" sz="1400" dirty="0" smtClean="0"/>
                        <a:t>13.00</a:t>
                      </a:r>
                    </a:p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58.00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1.800.000</a:t>
                      </a:r>
                    </a:p>
                    <a:p>
                      <a:pPr algn="r"/>
                      <a:r>
                        <a:rPr lang="id-ID" sz="1400" dirty="0" smtClean="0"/>
                        <a:t>795.000</a:t>
                      </a:r>
                    </a:p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2.595.000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51846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/>
          <a:lstStyle/>
          <a:p>
            <a:pPr marL="109728" indent="0">
              <a:buNone/>
            </a:pPr>
            <a:r>
              <a:rPr lang="id-ID" i="1" dirty="0" smtClean="0"/>
              <a:t>Lanjutan...</a:t>
            </a:r>
          </a:p>
          <a:p>
            <a:r>
              <a:rPr lang="id-ID" dirty="0" smtClean="0"/>
              <a:t>Langkah 4</a:t>
            </a:r>
          </a:p>
          <a:p>
            <a:pPr marL="109728" indent="0">
              <a:buNone/>
            </a:pPr>
            <a:r>
              <a:rPr lang="id-ID" dirty="0" smtClean="0"/>
              <a:t>Plastim hanya menggunakan satu dasar alokasi, maka semua biaya tidak langsung dengan jumlah total $2.385.000 dikelompokkan dalam satu kelompok biaya tidak langsung.</a:t>
            </a:r>
          </a:p>
          <a:p>
            <a:r>
              <a:rPr lang="id-ID" dirty="0" smtClean="0"/>
              <a:t>Langkah 5</a:t>
            </a:r>
          </a:p>
          <a:p>
            <a:pPr marL="109728" indent="0">
              <a:buNone/>
            </a:pPr>
            <a:r>
              <a:rPr lang="id-ID" dirty="0"/>
              <a:t>	</a:t>
            </a:r>
            <a:r>
              <a:rPr lang="id-ID" dirty="0" smtClean="0"/>
              <a:t>= 2.385.000 ÷ 39,750</a:t>
            </a:r>
          </a:p>
          <a:p>
            <a:pPr marL="109728" indent="0">
              <a:buNone/>
            </a:pPr>
            <a:r>
              <a:rPr lang="id-ID" dirty="0"/>
              <a:t>	</a:t>
            </a:r>
            <a:r>
              <a:rPr lang="id-ID" dirty="0" smtClean="0"/>
              <a:t>= $60 per jam tenaga kerja langsung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3955801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/>
          <a:lstStyle/>
          <a:p>
            <a:pPr marL="109728" indent="0">
              <a:buNone/>
            </a:pPr>
            <a:r>
              <a:rPr lang="id-ID" i="1" dirty="0" smtClean="0"/>
              <a:t>Lanjutan...</a:t>
            </a:r>
          </a:p>
          <a:p>
            <a:r>
              <a:rPr lang="id-ID" dirty="0" smtClean="0"/>
              <a:t>Langkah 6</a:t>
            </a:r>
          </a:p>
          <a:p>
            <a:pPr marL="109728" indent="0">
              <a:buNone/>
            </a:pPr>
            <a:r>
              <a:rPr lang="id-ID" dirty="0" smtClean="0"/>
              <a:t>Plastim menggunakan 30.000 jam kerja tenaga kerja langsung untuk membuat lensa S3 dan 9.750 jam kerja tenaga kerja langsung untuk membuat lensa CL5.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Lensa S3		= $60 x 30.000</a:t>
            </a:r>
          </a:p>
          <a:p>
            <a:pPr marL="109728" indent="0">
              <a:buNone/>
            </a:pPr>
            <a:r>
              <a:rPr lang="id-ID" dirty="0"/>
              <a:t>	</a:t>
            </a:r>
            <a:r>
              <a:rPr lang="id-ID" dirty="0" smtClean="0"/>
              <a:t>		= $1.800.000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Lensa CL5	= $60 x 9.750</a:t>
            </a:r>
          </a:p>
          <a:p>
            <a:pPr marL="109728" indent="0">
              <a:buNone/>
            </a:pPr>
            <a:r>
              <a:rPr lang="id-ID" dirty="0"/>
              <a:t>	</a:t>
            </a:r>
            <a:r>
              <a:rPr lang="id-ID" dirty="0" smtClean="0"/>
              <a:t>		= $585.000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473313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id-ID" i="1" dirty="0" smtClean="0"/>
              <a:t>Lanjutan...</a:t>
            </a:r>
          </a:p>
          <a:p>
            <a:r>
              <a:rPr lang="id-ID" dirty="0" smtClean="0"/>
              <a:t>Langkah 7</a:t>
            </a:r>
          </a:p>
          <a:p>
            <a:pPr marL="109728" indent="0">
              <a:buNone/>
            </a:pPr>
            <a:r>
              <a:rPr lang="id-ID" dirty="0" smtClean="0"/>
              <a:t>BAGIAN A</a:t>
            </a:r>
          </a:p>
          <a:p>
            <a:pPr marL="109728" indent="0">
              <a:buNone/>
            </a:pPr>
            <a:r>
              <a:rPr lang="id-ID" dirty="0" smtClean="0"/>
              <a:t>Kumpulan BTL</a:t>
            </a:r>
          </a:p>
          <a:p>
            <a:pPr marL="109728" indent="0">
              <a:buNone/>
            </a:pPr>
            <a:endParaRPr lang="id-ID" dirty="0" smtClean="0"/>
          </a:p>
          <a:p>
            <a:pPr marL="109728" indent="0">
              <a:buNone/>
            </a:pPr>
            <a:endParaRPr lang="id-ID" dirty="0"/>
          </a:p>
          <a:p>
            <a:pPr marL="109728" indent="0">
              <a:buNone/>
            </a:pPr>
            <a:r>
              <a:rPr lang="id-ID" dirty="0" smtClean="0"/>
              <a:t>Dasar Alokasi BTL</a:t>
            </a:r>
          </a:p>
          <a:p>
            <a:pPr marL="109728" indent="0">
              <a:buNone/>
            </a:pPr>
            <a:endParaRPr lang="id-ID" dirty="0" smtClean="0"/>
          </a:p>
          <a:p>
            <a:pPr marL="109728" indent="0">
              <a:buNone/>
            </a:pPr>
            <a:endParaRPr lang="id-ID" dirty="0"/>
          </a:p>
          <a:p>
            <a:pPr marL="109728" indent="0">
              <a:buNone/>
            </a:pPr>
            <a:r>
              <a:rPr lang="id-ID" dirty="0" smtClean="0"/>
              <a:t>Objek Biaya</a:t>
            </a:r>
          </a:p>
          <a:p>
            <a:pPr marL="109728" indent="0">
              <a:buNone/>
            </a:pPr>
            <a:endParaRPr lang="id-ID" dirty="0" smtClean="0"/>
          </a:p>
          <a:p>
            <a:pPr marL="109728" indent="0">
              <a:buNone/>
            </a:pPr>
            <a:endParaRPr lang="id-ID" dirty="0"/>
          </a:p>
          <a:p>
            <a:pPr marL="109728" indent="0">
              <a:buNone/>
            </a:pPr>
            <a:endParaRPr lang="id-ID" dirty="0" smtClean="0"/>
          </a:p>
          <a:p>
            <a:pPr marL="109728" indent="0">
              <a:buNone/>
            </a:pPr>
            <a:endParaRPr lang="id-ID" dirty="0" smtClean="0"/>
          </a:p>
          <a:p>
            <a:pPr marL="109728" indent="0">
              <a:buNone/>
            </a:pPr>
            <a:r>
              <a:rPr lang="id-ID" dirty="0" smtClean="0"/>
              <a:t>Biaya Langsung</a:t>
            </a:r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5652120" y="1268760"/>
            <a:ext cx="266429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$2.385.000</a:t>
            </a:r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5652120" y="2492896"/>
            <a:ext cx="266429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39,750 Jam Kerja</a:t>
            </a:r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5652120" y="3789040"/>
            <a:ext cx="266429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$60 per jam kerja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5076056" y="4941168"/>
            <a:ext cx="38164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Biaya bahan baku tdk langsung</a:t>
            </a:r>
          </a:p>
          <a:p>
            <a:pPr algn="ctr"/>
            <a:r>
              <a:rPr lang="id-ID" dirty="0" smtClean="0"/>
              <a:t>Biaya tenaga kerja langsung</a:t>
            </a:r>
            <a:endParaRPr lang="id-ID" dirty="0"/>
          </a:p>
        </p:txBody>
      </p:sp>
      <p:sp>
        <p:nvSpPr>
          <p:cNvPr id="8" name="Oval 7"/>
          <p:cNvSpPr/>
          <p:nvPr/>
        </p:nvSpPr>
        <p:spPr>
          <a:xfrm>
            <a:off x="5292080" y="6165304"/>
            <a:ext cx="151216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/>
              <a:t>BB Langsung</a:t>
            </a:r>
            <a:endParaRPr lang="id-ID" sz="1200" dirty="0"/>
          </a:p>
        </p:txBody>
      </p:sp>
      <p:sp>
        <p:nvSpPr>
          <p:cNvPr id="9" name="Oval 8"/>
          <p:cNvSpPr/>
          <p:nvPr/>
        </p:nvSpPr>
        <p:spPr>
          <a:xfrm>
            <a:off x="7020272" y="6165304"/>
            <a:ext cx="151216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/>
              <a:t>TK Langsung</a:t>
            </a:r>
            <a:endParaRPr lang="id-ID" sz="12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275856" y="1772816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563888" y="2852936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627784" y="4149080"/>
            <a:ext cx="2880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059832" y="6165304"/>
            <a:ext cx="194421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2"/>
            <a:endCxn id="5" idx="0"/>
          </p:cNvCxnSpPr>
          <p:nvPr/>
        </p:nvCxnSpPr>
        <p:spPr>
          <a:xfrm>
            <a:off x="6984268" y="198884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2"/>
            <a:endCxn id="6" idx="0"/>
          </p:cNvCxnSpPr>
          <p:nvPr/>
        </p:nvCxnSpPr>
        <p:spPr>
          <a:xfrm>
            <a:off x="6984268" y="321297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2"/>
            <a:endCxn id="7" idx="0"/>
          </p:cNvCxnSpPr>
          <p:nvPr/>
        </p:nvCxnSpPr>
        <p:spPr>
          <a:xfrm>
            <a:off x="6984268" y="45091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0"/>
          </p:cNvCxnSpPr>
          <p:nvPr/>
        </p:nvCxnSpPr>
        <p:spPr>
          <a:xfrm flipV="1">
            <a:off x="6048164" y="558924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7740352" y="558924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6849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id-ID" i="1" dirty="0" smtClean="0"/>
              <a:t>Lanjutan...</a:t>
            </a:r>
          </a:p>
          <a:p>
            <a:pPr marL="109728" indent="0">
              <a:buNone/>
            </a:pPr>
            <a:r>
              <a:rPr lang="id-ID" dirty="0" smtClean="0"/>
              <a:t>BAGIAN B: Penghitungan Biaya Produk</a:t>
            </a:r>
          </a:p>
          <a:p>
            <a:pPr marL="109728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93507678"/>
              </p:ext>
            </p:extLst>
          </p:nvPr>
        </p:nvGraphicFramePr>
        <p:xfrm>
          <a:off x="395536" y="2532504"/>
          <a:ext cx="8424936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296144"/>
                <a:gridCol w="1296144"/>
                <a:gridCol w="1080120"/>
                <a:gridCol w="1296144"/>
                <a:gridCol w="1152128"/>
              </a:tblGrid>
              <a:tr h="370840">
                <a:tc rowSpan="2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60.000</a:t>
                      </a:r>
                    </a:p>
                    <a:p>
                      <a:pPr algn="ctr"/>
                      <a:r>
                        <a:rPr lang="id-ID" sz="1200" dirty="0" smtClean="0"/>
                        <a:t>Lensa</a:t>
                      </a:r>
                      <a:r>
                        <a:rPr lang="id-ID" sz="1200" baseline="0" dirty="0" smtClean="0"/>
                        <a:t> Biasa (S3)</a:t>
                      </a:r>
                      <a:endParaRPr lang="id-ID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15.000</a:t>
                      </a:r>
                    </a:p>
                    <a:p>
                      <a:pPr algn="ctr"/>
                      <a:r>
                        <a:rPr lang="id-ID" sz="1200" dirty="0" smtClean="0"/>
                        <a:t>Lensa Canggih</a:t>
                      </a:r>
                      <a:r>
                        <a:rPr lang="id-ID" sz="1200" baseline="0" dirty="0" smtClean="0"/>
                        <a:t> (CL5)</a:t>
                      </a:r>
                      <a:endParaRPr lang="id-ID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id-ID" sz="1200" dirty="0" smtClean="0"/>
                    </a:p>
                    <a:p>
                      <a:pPr algn="ctr"/>
                      <a:r>
                        <a:rPr lang="id-ID" sz="1200" dirty="0" smtClean="0"/>
                        <a:t>Total </a:t>
                      </a:r>
                    </a:p>
                    <a:p>
                      <a:pPr algn="ctr"/>
                      <a:r>
                        <a:rPr lang="id-ID" sz="1200" dirty="0" smtClean="0"/>
                        <a:t>(5)=(1)</a:t>
                      </a:r>
                      <a:r>
                        <a:rPr lang="id-ID" sz="1200" baseline="0" dirty="0" smtClean="0"/>
                        <a:t> + (3)</a:t>
                      </a:r>
                      <a:endParaRPr lang="id-ID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Total</a:t>
                      </a:r>
                    </a:p>
                    <a:p>
                      <a:pPr algn="ctr"/>
                      <a:r>
                        <a:rPr lang="id-ID" sz="1200" dirty="0" smtClean="0"/>
                        <a:t>(1)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Per unit</a:t>
                      </a:r>
                    </a:p>
                    <a:p>
                      <a:pPr algn="ctr"/>
                      <a:r>
                        <a:rPr lang="id-ID" sz="1100" dirty="0" smtClean="0"/>
                        <a:t>(2)=(1)÷60.000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Total</a:t>
                      </a:r>
                    </a:p>
                    <a:p>
                      <a:pPr algn="ctr"/>
                      <a:r>
                        <a:rPr lang="id-ID" sz="1200" dirty="0" smtClean="0"/>
                        <a:t>(3)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Per unit</a:t>
                      </a:r>
                    </a:p>
                    <a:p>
                      <a:pPr algn="ctr"/>
                      <a:r>
                        <a:rPr lang="id-ID" sz="1100" dirty="0" smtClean="0"/>
                        <a:t>(4)=(3)÷15.000</a:t>
                      </a:r>
                      <a:endParaRPr lang="id-ID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Biaya bahan baku langsung</a:t>
                      </a:r>
                    </a:p>
                    <a:p>
                      <a:r>
                        <a:rPr lang="id-ID" sz="1200" dirty="0" smtClean="0"/>
                        <a:t>Biaya tenaga kerja langsung</a:t>
                      </a:r>
                    </a:p>
                    <a:p>
                      <a:endParaRPr lang="id-ID" sz="1200" dirty="0" smtClean="0"/>
                    </a:p>
                    <a:p>
                      <a:r>
                        <a:rPr lang="id-ID" sz="1200" dirty="0" smtClean="0"/>
                        <a:t>Total biaya langsung</a:t>
                      </a:r>
                    </a:p>
                    <a:p>
                      <a:r>
                        <a:rPr lang="id-ID" sz="1200" dirty="0" smtClean="0"/>
                        <a:t>Biaya tidak</a:t>
                      </a:r>
                      <a:r>
                        <a:rPr lang="id-ID" sz="1200" baseline="0" dirty="0" smtClean="0"/>
                        <a:t> langsung yang dialokasikan</a:t>
                      </a:r>
                    </a:p>
                    <a:p>
                      <a:endParaRPr lang="id-ID" sz="1200" baseline="0" dirty="0" smtClean="0"/>
                    </a:p>
                    <a:p>
                      <a:r>
                        <a:rPr lang="id-ID" sz="1200" b="1" baseline="0" dirty="0" smtClean="0"/>
                        <a:t>Total biaya</a:t>
                      </a:r>
                      <a:endParaRPr lang="id-ID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1.125.000</a:t>
                      </a:r>
                    </a:p>
                    <a:p>
                      <a:pPr algn="r"/>
                      <a:r>
                        <a:rPr lang="id-ID" sz="1200" dirty="0" smtClean="0"/>
                        <a:t>600.000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1.725.000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1.800.000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b="1" dirty="0" smtClean="0"/>
                        <a:t>3.525.000</a:t>
                      </a:r>
                      <a:endParaRPr lang="id-ID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18,75</a:t>
                      </a:r>
                    </a:p>
                    <a:p>
                      <a:pPr algn="r"/>
                      <a:r>
                        <a:rPr lang="id-ID" sz="1200" dirty="0" smtClean="0"/>
                        <a:t>10,00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28,75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30,00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b="1" dirty="0" smtClean="0"/>
                        <a:t>58,75</a:t>
                      </a:r>
                      <a:endParaRPr lang="id-ID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675.000</a:t>
                      </a:r>
                    </a:p>
                    <a:p>
                      <a:pPr algn="r"/>
                      <a:r>
                        <a:rPr lang="id-ID" sz="1200" dirty="0" smtClean="0"/>
                        <a:t>195.000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870.000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585.000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b="1" dirty="0" smtClean="0"/>
                        <a:t>1.455.000</a:t>
                      </a:r>
                      <a:endParaRPr lang="id-ID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45,00</a:t>
                      </a:r>
                    </a:p>
                    <a:p>
                      <a:pPr algn="r"/>
                      <a:r>
                        <a:rPr lang="id-ID" sz="1200" dirty="0" smtClean="0"/>
                        <a:t>13,00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58,00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39,00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b="1" dirty="0" smtClean="0"/>
                        <a:t>97,00</a:t>
                      </a:r>
                      <a:endParaRPr lang="id-ID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1.800.000</a:t>
                      </a:r>
                    </a:p>
                    <a:p>
                      <a:pPr algn="r"/>
                      <a:r>
                        <a:rPr lang="id-ID" sz="1200" dirty="0" smtClean="0"/>
                        <a:t>795.000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2.595.000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2.385.000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b="1" dirty="0" smtClean="0"/>
                        <a:t>4.980.000</a:t>
                      </a:r>
                      <a:endParaRPr lang="id-ID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094795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328</TotalTime>
  <Words>1675</Words>
  <Application>Microsoft Office PowerPoint</Application>
  <PresentationFormat>On-screen Show (4:3)</PresentationFormat>
  <Paragraphs>791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PENGHITUNGAN  ACTIVITY BASED COSTING (ABC)  DAN  ACTIVITY BASED MANAGEMEN (ABM)</vt:lpstr>
      <vt:lpstr>Sistem Penghitungan Biaya Pada Perusahaan Pastim</vt:lpstr>
      <vt:lpstr>Slide 3</vt:lpstr>
      <vt:lpstr>Sistem Penghitungan Biaya yang diterapkan saat ini: Sistem dengan Satu Kelompok Biaya Tidak Langsung</vt:lpstr>
      <vt:lpstr>Slide 5</vt:lpstr>
      <vt:lpstr>Slide 6</vt:lpstr>
      <vt:lpstr>Slide 7</vt:lpstr>
      <vt:lpstr>Slide 8</vt:lpstr>
      <vt:lpstr>Slide 9</vt:lpstr>
      <vt:lpstr>Slide 10</vt:lpstr>
      <vt:lpstr>Sistem Penghitungan ABC</vt:lpstr>
      <vt:lpstr>Slide 12</vt:lpstr>
      <vt:lpstr>Slide 13</vt:lpstr>
      <vt:lpstr>Penerapan ABC di Plastim</vt:lpstr>
      <vt:lpstr>Slide 15</vt:lpstr>
      <vt:lpstr>Slide 16</vt:lpstr>
      <vt:lpstr>Slide 17</vt:lpstr>
      <vt:lpstr>Slide 18</vt:lpstr>
      <vt:lpstr>Slide 19</vt:lpstr>
      <vt:lpstr>Slide 20</vt:lpstr>
      <vt:lpstr>Perbandingan Sistem Penghitungan Biaya</vt:lpstr>
      <vt:lpstr>Perbandingan Sistem Penghitungan Biaya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PENGHITUNGAN  ACTIVITY BASED COSTING (ABC)  DAN  ACTIVITY BASED MANAGEMEN (ABM)</dc:title>
  <dc:creator>ASUS</dc:creator>
  <cp:lastModifiedBy>asus</cp:lastModifiedBy>
  <cp:revision>47</cp:revision>
  <dcterms:created xsi:type="dcterms:W3CDTF">2016-10-25T22:33:12Z</dcterms:created>
  <dcterms:modified xsi:type="dcterms:W3CDTF">2016-10-29T11:49:21Z</dcterms:modified>
</cp:coreProperties>
</file>